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312" r:id="rId2"/>
    <p:sldId id="260" r:id="rId3"/>
    <p:sldId id="429" r:id="rId4"/>
    <p:sldId id="424" r:id="rId5"/>
    <p:sldId id="500" r:id="rId6"/>
    <p:sldId id="508" r:id="rId7"/>
    <p:sldId id="509" r:id="rId8"/>
    <p:sldId id="510" r:id="rId9"/>
    <p:sldId id="489" r:id="rId10"/>
    <p:sldId id="490" r:id="rId11"/>
    <p:sldId id="512" r:id="rId12"/>
    <p:sldId id="513" r:id="rId13"/>
    <p:sldId id="511" r:id="rId14"/>
    <p:sldId id="467" r:id="rId15"/>
    <p:sldId id="507" r:id="rId16"/>
    <p:sldId id="514" r:id="rId17"/>
    <p:sldId id="515" r:id="rId18"/>
    <p:sldId id="516" r:id="rId19"/>
    <p:sldId id="497" r:id="rId20"/>
    <p:sldId id="517" r:id="rId21"/>
    <p:sldId id="518" r:id="rId22"/>
    <p:sldId id="519" r:id="rId23"/>
    <p:sldId id="520" r:id="rId24"/>
    <p:sldId id="521" r:id="rId25"/>
    <p:sldId id="523" r:id="rId26"/>
    <p:sldId id="522" r:id="rId27"/>
    <p:sldId id="355" r:id="rId28"/>
  </p:sldIdLst>
  <p:sldSz cx="12192000" cy="6858000"/>
  <p:notesSz cx="6877050" cy="9653588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467A3A"/>
    <a:srgbClr val="8CC37F"/>
    <a:srgbClr val="C17107"/>
    <a:srgbClr val="E98909"/>
    <a:srgbClr val="682A2A"/>
    <a:srgbClr val="1984CC"/>
    <a:srgbClr val="03136A"/>
    <a:srgbClr val="35759D"/>
    <a:srgbClr val="35B1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5596" autoAdjust="0"/>
  </p:normalViewPr>
  <p:slideViewPr>
    <p:cSldViewPr>
      <p:cViewPr varScale="1">
        <p:scale>
          <a:sx n="84" d="100"/>
          <a:sy n="84" d="100"/>
        </p:scale>
        <p:origin x="653" y="6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0055" cy="482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458" tIns="47229" rIns="94458" bIns="47229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95404" y="0"/>
            <a:ext cx="2980055" cy="482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458" tIns="47229" rIns="94458" bIns="47229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819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22250" y="723900"/>
            <a:ext cx="6432550" cy="36195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7705" y="4585454"/>
            <a:ext cx="5501640" cy="4344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458" tIns="47229" rIns="94458" bIns="4722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69233"/>
            <a:ext cx="2980055" cy="482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458" tIns="47229" rIns="94458" bIns="47229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95404" y="9169233"/>
            <a:ext cx="2980055" cy="482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458" tIns="47229" rIns="94458" bIns="47229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E39C170-4A8F-4E99-A6E2-AF522F1AF7E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3901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C6F190E-DEDC-42A5-8804-FC92758C73DE}" type="slidenum">
              <a:rPr lang="en-US"/>
              <a:pPr/>
              <a:t>1</a:t>
            </a:fld>
            <a:endParaRPr lang="en-US"/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2250" y="723900"/>
            <a:ext cx="6432550" cy="3619500"/>
          </a:xfrm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6FA0B0F-F660-4F3C-955D-C3435AA953D3}" type="slidenum">
              <a:rPr lang="en-US"/>
              <a:pPr/>
              <a:t>10</a:t>
            </a:fld>
            <a:endParaRPr lang="en-US"/>
          </a:p>
        </p:txBody>
      </p:sp>
      <p:sp>
        <p:nvSpPr>
          <p:cNvPr id="108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5477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6FA0B0F-F660-4F3C-955D-C3435AA953D3}" type="slidenum">
              <a:rPr lang="en-US"/>
              <a:pPr/>
              <a:t>11</a:t>
            </a:fld>
            <a:endParaRPr lang="en-US"/>
          </a:p>
        </p:txBody>
      </p:sp>
      <p:sp>
        <p:nvSpPr>
          <p:cNvPr id="108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2250" y="723900"/>
            <a:ext cx="6432550" cy="3619500"/>
          </a:xfrm>
          <a:ln/>
        </p:spPr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48279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6FA0B0F-F660-4F3C-955D-C3435AA953D3}" type="slidenum">
              <a:rPr lang="en-US"/>
              <a:pPr/>
              <a:t>12</a:t>
            </a:fld>
            <a:endParaRPr lang="en-US"/>
          </a:p>
        </p:txBody>
      </p:sp>
      <p:sp>
        <p:nvSpPr>
          <p:cNvPr id="108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2250" y="723900"/>
            <a:ext cx="6432550" cy="3619500"/>
          </a:xfrm>
          <a:ln/>
        </p:spPr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12880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6FA0B0F-F660-4F3C-955D-C3435AA953D3}" type="slidenum">
              <a:rPr lang="en-US"/>
              <a:pPr/>
              <a:t>13</a:t>
            </a:fld>
            <a:endParaRPr lang="en-US"/>
          </a:p>
        </p:txBody>
      </p:sp>
      <p:sp>
        <p:nvSpPr>
          <p:cNvPr id="108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2250" y="723900"/>
            <a:ext cx="6432550" cy="3619500"/>
          </a:xfrm>
          <a:ln/>
        </p:spPr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88370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6FA0B0F-F660-4F3C-955D-C3435AA953D3}" type="slidenum">
              <a:rPr lang="en-US"/>
              <a:pPr/>
              <a:t>14</a:t>
            </a:fld>
            <a:endParaRPr lang="en-US"/>
          </a:p>
        </p:txBody>
      </p:sp>
      <p:sp>
        <p:nvSpPr>
          <p:cNvPr id="108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2250" y="723900"/>
            <a:ext cx="6432550" cy="3619500"/>
          </a:xfrm>
          <a:ln/>
        </p:spPr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46991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6FA0B0F-F660-4F3C-955D-C3435AA953D3}" type="slidenum">
              <a:rPr lang="en-US"/>
              <a:pPr/>
              <a:t>15</a:t>
            </a:fld>
            <a:endParaRPr lang="en-US"/>
          </a:p>
        </p:txBody>
      </p:sp>
      <p:sp>
        <p:nvSpPr>
          <p:cNvPr id="108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2250" y="723900"/>
            <a:ext cx="6432550" cy="3619500"/>
          </a:xfrm>
          <a:ln/>
        </p:spPr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13702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6FA0B0F-F660-4F3C-955D-C3435AA953D3}" type="slidenum">
              <a:rPr lang="en-US"/>
              <a:pPr/>
              <a:t>16</a:t>
            </a:fld>
            <a:endParaRPr lang="en-US"/>
          </a:p>
        </p:txBody>
      </p:sp>
      <p:sp>
        <p:nvSpPr>
          <p:cNvPr id="108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2250" y="723900"/>
            <a:ext cx="6432550" cy="3619500"/>
          </a:xfrm>
          <a:ln/>
        </p:spPr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846022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6FA0B0F-F660-4F3C-955D-C3435AA953D3}" type="slidenum">
              <a:rPr lang="en-US"/>
              <a:pPr/>
              <a:t>17</a:t>
            </a:fld>
            <a:endParaRPr lang="en-US"/>
          </a:p>
        </p:txBody>
      </p:sp>
      <p:sp>
        <p:nvSpPr>
          <p:cNvPr id="108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2250" y="723900"/>
            <a:ext cx="6432550" cy="3619500"/>
          </a:xfrm>
          <a:ln/>
        </p:spPr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0183249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24245F3-564E-4322-BD95-8E9BBE3E8F06}" type="slidenum">
              <a:rPr lang="en-US"/>
              <a:pPr/>
              <a:t>18</a:t>
            </a:fld>
            <a:endParaRPr lang="en-US"/>
          </a:p>
        </p:txBody>
      </p:sp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658343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6FA0B0F-F660-4F3C-955D-C3435AA953D3}" type="slidenum">
              <a:rPr lang="en-US"/>
              <a:pPr/>
              <a:t>19</a:t>
            </a:fld>
            <a:endParaRPr lang="en-US"/>
          </a:p>
        </p:txBody>
      </p:sp>
      <p:sp>
        <p:nvSpPr>
          <p:cNvPr id="108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22141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24245F3-564E-4322-BD95-8E9BBE3E8F06}" type="slidenum">
              <a:rPr lang="en-US"/>
              <a:pPr/>
              <a:t>2</a:t>
            </a:fld>
            <a:endParaRPr lang="en-US"/>
          </a:p>
        </p:txBody>
      </p:sp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2250" y="723900"/>
            <a:ext cx="6432550" cy="3619500"/>
          </a:xfrm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6FA0B0F-F660-4F3C-955D-C3435AA953D3}" type="slidenum">
              <a:rPr lang="en-US"/>
              <a:pPr/>
              <a:t>20</a:t>
            </a:fld>
            <a:endParaRPr lang="en-US"/>
          </a:p>
        </p:txBody>
      </p:sp>
      <p:sp>
        <p:nvSpPr>
          <p:cNvPr id="108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82440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6FA0B0F-F660-4F3C-955D-C3435AA953D3}" type="slidenum">
              <a:rPr lang="en-US"/>
              <a:pPr/>
              <a:t>21</a:t>
            </a:fld>
            <a:endParaRPr lang="en-US"/>
          </a:p>
        </p:txBody>
      </p:sp>
      <p:sp>
        <p:nvSpPr>
          <p:cNvPr id="108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26777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6FA0B0F-F660-4F3C-955D-C3435AA953D3}" type="slidenum">
              <a:rPr lang="en-US"/>
              <a:pPr/>
              <a:t>22</a:t>
            </a:fld>
            <a:endParaRPr lang="en-US"/>
          </a:p>
        </p:txBody>
      </p:sp>
      <p:sp>
        <p:nvSpPr>
          <p:cNvPr id="108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617474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6FA0B0F-F660-4F3C-955D-C3435AA953D3}" type="slidenum">
              <a:rPr lang="en-US"/>
              <a:pPr/>
              <a:t>23</a:t>
            </a:fld>
            <a:endParaRPr lang="en-US"/>
          </a:p>
        </p:txBody>
      </p:sp>
      <p:sp>
        <p:nvSpPr>
          <p:cNvPr id="108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752877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6FA0B0F-F660-4F3C-955D-C3435AA953D3}" type="slidenum">
              <a:rPr lang="en-US"/>
              <a:pPr/>
              <a:t>24</a:t>
            </a:fld>
            <a:endParaRPr lang="en-US"/>
          </a:p>
        </p:txBody>
      </p:sp>
      <p:sp>
        <p:nvSpPr>
          <p:cNvPr id="108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852158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6FA0B0F-F660-4F3C-955D-C3435AA953D3}" type="slidenum">
              <a:rPr lang="en-US"/>
              <a:pPr/>
              <a:t>25</a:t>
            </a:fld>
            <a:endParaRPr lang="en-US"/>
          </a:p>
        </p:txBody>
      </p:sp>
      <p:sp>
        <p:nvSpPr>
          <p:cNvPr id="108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945661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24245F3-564E-4322-BD95-8E9BBE3E8F06}" type="slidenum">
              <a:rPr lang="en-US"/>
              <a:pPr/>
              <a:t>26</a:t>
            </a:fld>
            <a:endParaRPr lang="en-US"/>
          </a:p>
        </p:txBody>
      </p:sp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54457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6FA0B0F-F660-4F3C-955D-C3435AA953D3}" type="slidenum">
              <a:rPr lang="en-US"/>
              <a:pPr/>
              <a:t>27</a:t>
            </a:fld>
            <a:endParaRPr lang="en-US"/>
          </a:p>
        </p:txBody>
      </p:sp>
      <p:sp>
        <p:nvSpPr>
          <p:cNvPr id="108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2250" y="723900"/>
            <a:ext cx="6432550" cy="3619500"/>
          </a:xfrm>
          <a:ln/>
        </p:spPr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24245F3-564E-4322-BD95-8E9BBE3E8F06}" type="slidenum">
              <a:rPr lang="en-US"/>
              <a:pPr/>
              <a:t>3</a:t>
            </a:fld>
            <a:endParaRPr lang="en-US"/>
          </a:p>
        </p:txBody>
      </p:sp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6FA0B0F-F660-4F3C-955D-C3435AA953D3}" type="slidenum">
              <a:rPr lang="en-US"/>
              <a:pPr/>
              <a:t>4</a:t>
            </a:fld>
            <a:endParaRPr lang="en-US"/>
          </a:p>
        </p:txBody>
      </p:sp>
      <p:sp>
        <p:nvSpPr>
          <p:cNvPr id="108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2250" y="723900"/>
            <a:ext cx="6432550" cy="3619500"/>
          </a:xfrm>
          <a:ln/>
        </p:spPr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24245F3-564E-4322-BD95-8E9BBE3E8F06}" type="slidenum">
              <a:rPr lang="en-US"/>
              <a:pPr/>
              <a:t>5</a:t>
            </a:fld>
            <a:endParaRPr lang="en-US"/>
          </a:p>
        </p:txBody>
      </p:sp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80759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6FA0B0F-F660-4F3C-955D-C3435AA953D3}" type="slidenum">
              <a:rPr lang="en-US"/>
              <a:pPr/>
              <a:t>6</a:t>
            </a:fld>
            <a:endParaRPr lang="en-US"/>
          </a:p>
        </p:txBody>
      </p:sp>
      <p:sp>
        <p:nvSpPr>
          <p:cNvPr id="108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2250" y="723900"/>
            <a:ext cx="6432550" cy="3619500"/>
          </a:xfrm>
          <a:ln/>
        </p:spPr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51125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6FA0B0F-F660-4F3C-955D-C3435AA953D3}" type="slidenum">
              <a:rPr lang="en-US"/>
              <a:pPr/>
              <a:t>7</a:t>
            </a:fld>
            <a:endParaRPr lang="en-US"/>
          </a:p>
        </p:txBody>
      </p:sp>
      <p:sp>
        <p:nvSpPr>
          <p:cNvPr id="108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2250" y="723900"/>
            <a:ext cx="6432550" cy="3619500"/>
          </a:xfrm>
          <a:ln/>
        </p:spPr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706405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6FA0B0F-F660-4F3C-955D-C3435AA953D3}" type="slidenum">
              <a:rPr lang="en-US"/>
              <a:pPr/>
              <a:t>8</a:t>
            </a:fld>
            <a:endParaRPr lang="en-US"/>
          </a:p>
        </p:txBody>
      </p:sp>
      <p:sp>
        <p:nvSpPr>
          <p:cNvPr id="108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2250" y="723900"/>
            <a:ext cx="6432550" cy="3619500"/>
          </a:xfrm>
          <a:ln/>
        </p:spPr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61469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24245F3-564E-4322-BD95-8E9BBE3E8F06}" type="slidenum">
              <a:rPr lang="en-US"/>
              <a:pPr/>
              <a:t>9</a:t>
            </a:fld>
            <a:endParaRPr lang="en-US"/>
          </a:p>
        </p:txBody>
      </p:sp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0648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06400" y="304800"/>
            <a:ext cx="10363200" cy="704850"/>
          </a:xfrm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06400" y="838200"/>
            <a:ext cx="10363200" cy="533400"/>
          </a:xfrm>
        </p:spPr>
        <p:txBody>
          <a:bodyPr/>
          <a:lstStyle>
            <a:lvl1pPr marL="0" indent="0">
              <a:buFontTx/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cs-CZ"/>
              <a:t>Klepnutím lze upravit styl předlohy podnadpisů.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636000" y="1844676"/>
            <a:ext cx="2438400" cy="46323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1320800" y="1844676"/>
            <a:ext cx="7112000" cy="46323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/>
          </p:nvPr>
        </p:nvSpPr>
        <p:spPr>
          <a:xfrm>
            <a:off x="1320800" y="1844676"/>
            <a:ext cx="9753600" cy="4632325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320800" y="2606676"/>
            <a:ext cx="4775200" cy="3870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299200" y="2606676"/>
            <a:ext cx="4775200" cy="3870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Klepnutím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320800" y="1844676"/>
            <a:ext cx="9753600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20800" y="2606676"/>
            <a:ext cx="9753600" cy="387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solarninovinky.cz/2010/index.php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solarninovinky.cz/2010/index.php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solarninovinky.cz/2010/index.php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solarninovinky.cz/2010/index.php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solarninovinky.cz/2010/index.php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solarninovinky.cz/2010/index.php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solarninovinky.cz/2010/index.php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hyperlink" Target="https://www.bves.de/wp-content/uploads/2019/03/BVES_Branchenzahlen2019.pdf" TargetMode="External"/><Relationship Id="rId4" Type="http://schemas.openxmlformats.org/officeDocument/2006/relationships/image" Target="../media/image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solarninovinky.cz/2010/index.php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solarninovinky.cz/2010/index.php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solarninovinky.cz/2010/index.php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solarninovinky.cz/2010/index.php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solarninovinky.cz/2010/index.php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solarninovinky.cz/2010/index.php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solarninovinky.cz/2010/index.php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solarninovinky.cz/2010/index.php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solarninovinky.cz/2010/index.php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solarninovinky.cz/2010/index.php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solarninovinky.cz/2010/index.php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solarninovinky.cz/2010/index.php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g"/><Relationship Id="rId3" Type="http://schemas.openxmlformats.org/officeDocument/2006/relationships/hyperlink" Target="http://solarninovinky.cz/2010/index.php" TargetMode="External"/><Relationship Id="rId7" Type="http://schemas.openxmlformats.org/officeDocument/2006/relationships/hyperlink" Target="mailto:g.urban@pvxchange.co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info@solarninovinky.cz" TargetMode="External"/><Relationship Id="rId5" Type="http://schemas.openxmlformats.org/officeDocument/2006/relationships/hyperlink" Target="http://www.solarninovinky.cz/" TargetMode="Externa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solarninovinky.cz/2010/index.php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solarninovinky.cz/2010/index.php" TargetMode="External"/><Relationship Id="rId7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smartenergyforum/" TargetMode="External"/><Relationship Id="rId5" Type="http://schemas.openxmlformats.org/officeDocument/2006/relationships/hyperlink" Target="http://www.solarninovinky.cz/" TargetMode="Externa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solarninovinky.cz/2010/index.php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solarninovinky.cz/2010/index.php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solarninovinky.cz/2010/index.php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solarninovinky.cz/2010/index.php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solarninovinky.cz/2010/index.php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7328" y="260648"/>
            <a:ext cx="10009112" cy="2160240"/>
          </a:xfrm>
        </p:spPr>
        <p:txBody>
          <a:bodyPr/>
          <a:lstStyle/>
          <a:p>
            <a:br>
              <a:rPr lang="cs-CZ" sz="4000" dirty="0">
                <a:solidFill>
                  <a:srgbClr val="CC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cs-CZ" sz="4000" dirty="0">
                <a:solidFill>
                  <a:srgbClr val="CC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cs-CZ" sz="5400" dirty="0">
                <a:solidFill>
                  <a:srgbClr val="CC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7200" b="1" dirty="0">
                <a:solidFill>
                  <a:srgbClr val="CC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Hlavní trendy a dotace pro systémy skladování energie</a:t>
            </a:r>
            <a:br>
              <a:rPr lang="cs-CZ" sz="7200" b="1" dirty="0">
                <a:solidFill>
                  <a:srgbClr val="CC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sz="4400" b="1" dirty="0">
              <a:solidFill>
                <a:srgbClr val="CC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2" descr="Solární Novinky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-22451"/>
            <a:ext cx="2390775" cy="8001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35" name="AutoShape 111"/>
          <p:cNvSpPr>
            <a:spLocks noChangeArrowheads="1"/>
          </p:cNvSpPr>
          <p:nvPr/>
        </p:nvSpPr>
        <p:spPr bwMode="gray">
          <a:xfrm>
            <a:off x="8191501" y="3524251"/>
            <a:ext cx="620713" cy="581025"/>
          </a:xfrm>
          <a:prstGeom prst="roundRect">
            <a:avLst>
              <a:gd name="adj" fmla="val 16667"/>
            </a:avLst>
          </a:prstGeom>
          <a:noFill/>
          <a:ln w="38100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/>
            <a:r>
              <a:rPr kumimoji="1" lang="uk-UA" altLang="ko-KR" sz="2800" b="1">
                <a:solidFill>
                  <a:schemeClr val="bg1"/>
                </a:solidFill>
              </a:rPr>
              <a:t>4</a:t>
            </a:r>
            <a:endParaRPr kumimoji="1" lang="en-US" altLang="ko-KR" sz="2800" b="1">
              <a:solidFill>
                <a:schemeClr val="bg1"/>
              </a:solidFill>
              <a:ea typeface="굴림" charset="-127"/>
            </a:endParaRPr>
          </a:p>
        </p:txBody>
      </p:sp>
      <p:sp>
        <p:nvSpPr>
          <p:cNvPr id="77988" name="AutoShape 164"/>
          <p:cNvSpPr>
            <a:spLocks noChangeArrowheads="1"/>
          </p:cNvSpPr>
          <p:nvPr/>
        </p:nvSpPr>
        <p:spPr bwMode="gray">
          <a:xfrm>
            <a:off x="1676400" y="228600"/>
            <a:ext cx="4495800" cy="685800"/>
          </a:xfrm>
          <a:prstGeom prst="roundRect">
            <a:avLst>
              <a:gd name="adj" fmla="val 0"/>
            </a:avLst>
          </a:prstGeom>
          <a:noFill/>
          <a:ln w="38100">
            <a:noFill/>
            <a:round/>
            <a:headEnd/>
            <a:tailEnd/>
          </a:ln>
          <a:effectLst>
            <a:outerShdw dist="17961" dir="2700000" algn="ctr" rotWithShape="0">
              <a:schemeClr val="hlink">
                <a:alpha val="50000"/>
              </a:schemeClr>
            </a:outerShdw>
          </a:effectLst>
        </p:spPr>
        <p:txBody>
          <a:bodyPr wrap="none" anchor="ctr"/>
          <a:lstStyle/>
          <a:p>
            <a:endParaRPr lang="en-US">
              <a:solidFill>
                <a:schemeClr val="bg1"/>
              </a:solidFill>
            </a:endParaRPr>
          </a:p>
        </p:txBody>
      </p:sp>
      <p:pic>
        <p:nvPicPr>
          <p:cNvPr id="131074" name="Picture 2" descr="Solární Novinky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2390775" cy="800101"/>
          </a:xfrm>
          <a:prstGeom prst="rect">
            <a:avLst/>
          </a:prstGeom>
          <a:noFill/>
        </p:spPr>
      </p:pic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1667340" y="2031031"/>
            <a:ext cx="8784976" cy="1176692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89990" tIns="46794" rIns="89990" bIns="46794">
            <a:spAutoFit/>
          </a:bodyPr>
          <a:lstStyle/>
          <a:p>
            <a:pPr marL="444447" indent="-444447" algn="l">
              <a:spcBef>
                <a:spcPts val="1075"/>
              </a:spcBef>
              <a:buFont typeface="Arial" pitchFamily="34" charset="0"/>
              <a:buChar char="•"/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r>
              <a:rPr lang="cs-CZ" sz="2000" dirty="0">
                <a:solidFill>
                  <a:srgbClr val="1B2764"/>
                </a:solidFill>
              </a:rPr>
              <a:t>Růst světové populace </a:t>
            </a:r>
            <a:r>
              <a:rPr lang="cs-CZ" sz="3200" b="1" dirty="0">
                <a:solidFill>
                  <a:srgbClr val="1B2764"/>
                </a:solidFill>
              </a:rPr>
              <a:t>→ </a:t>
            </a:r>
            <a:r>
              <a:rPr lang="cs-CZ" sz="2000" dirty="0">
                <a:solidFill>
                  <a:srgbClr val="1B2764"/>
                </a:solidFill>
              </a:rPr>
              <a:t>nutnost změny v dopravě a energetice</a:t>
            </a:r>
          </a:p>
          <a:p>
            <a:pPr marL="444447" indent="-444447" algn="l">
              <a:spcBef>
                <a:spcPts val="1075"/>
              </a:spcBef>
              <a:buFont typeface="Arial" pitchFamily="34" charset="0"/>
              <a:buChar char="•"/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r>
              <a:rPr lang="cs-CZ" sz="2000" dirty="0">
                <a:solidFill>
                  <a:srgbClr val="1B2764"/>
                </a:solidFill>
              </a:rPr>
              <a:t>Růst výroby energie z OZE </a:t>
            </a:r>
            <a:r>
              <a:rPr lang="cs-CZ" sz="3200" b="1" dirty="0">
                <a:solidFill>
                  <a:srgbClr val="1B2764"/>
                </a:solidFill>
              </a:rPr>
              <a:t>→ </a:t>
            </a:r>
            <a:r>
              <a:rPr lang="cs-CZ" sz="2000" dirty="0">
                <a:solidFill>
                  <a:srgbClr val="1B2764"/>
                </a:solidFill>
              </a:rPr>
              <a:t> Růst potřeby akumulace</a:t>
            </a:r>
          </a:p>
          <a:p>
            <a:pPr marL="444447" indent="-444447" algn="l">
              <a:spcBef>
                <a:spcPts val="1075"/>
              </a:spcBef>
              <a:buFont typeface="Arial" pitchFamily="34" charset="0"/>
              <a:buChar char="•"/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r>
              <a:rPr lang="cs-CZ" sz="2000" dirty="0">
                <a:solidFill>
                  <a:srgbClr val="1B2764"/>
                </a:solidFill>
              </a:rPr>
              <a:t>Globální oteplování planety </a:t>
            </a:r>
            <a:r>
              <a:rPr lang="cs-CZ" sz="3200" b="1" dirty="0">
                <a:solidFill>
                  <a:srgbClr val="1B2764"/>
                </a:solidFill>
              </a:rPr>
              <a:t>→ </a:t>
            </a:r>
            <a:r>
              <a:rPr lang="cs-CZ" sz="2000" b="1" dirty="0">
                <a:solidFill>
                  <a:srgbClr val="1B2764"/>
                </a:solidFill>
              </a:rPr>
              <a:t> </a:t>
            </a:r>
            <a:r>
              <a:rPr lang="cs-CZ" sz="2000" dirty="0">
                <a:solidFill>
                  <a:srgbClr val="1B2764"/>
                </a:solidFill>
              </a:rPr>
              <a:t>Vládní aktivity a tlak veřejnosti na snížení emisí CO2</a:t>
            </a:r>
          </a:p>
          <a:p>
            <a:pPr marL="444447" indent="-444447" algn="l">
              <a:spcBef>
                <a:spcPts val="1075"/>
              </a:spcBef>
              <a:buFont typeface="Arial" pitchFamily="34" charset="0"/>
              <a:buChar char="•"/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r>
              <a:rPr lang="cs-CZ" sz="2000" dirty="0">
                <a:solidFill>
                  <a:srgbClr val="1B2764"/>
                </a:solidFill>
              </a:rPr>
              <a:t>Elektromobilita → největší trh pro LIB v blízké budoucnosti</a:t>
            </a:r>
          </a:p>
          <a:p>
            <a:pPr marL="444447" indent="-444447" algn="l">
              <a:spcBef>
                <a:spcPts val="1075"/>
              </a:spcBef>
              <a:buFont typeface="Arial" pitchFamily="34" charset="0"/>
              <a:buChar char="•"/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r>
              <a:rPr lang="cs-CZ" sz="2000" dirty="0">
                <a:solidFill>
                  <a:srgbClr val="1B2764"/>
                </a:solidFill>
              </a:rPr>
              <a:t>LIB pro stacionární SSE → 10 miliard USD do roku 2023</a:t>
            </a:r>
          </a:p>
          <a:p>
            <a:pPr marL="444447" indent="-444447" algn="l">
              <a:spcBef>
                <a:spcPts val="1075"/>
              </a:spcBef>
              <a:buFont typeface="Arial" pitchFamily="34" charset="0"/>
              <a:buChar char="•"/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r>
              <a:rPr lang="cs-CZ" sz="2000" dirty="0">
                <a:solidFill>
                  <a:srgbClr val="1B2764"/>
                </a:solidFill>
              </a:rPr>
              <a:t>Trh SSE → velký boom po dosažení ceny 150 USD/kWh na systémové úrovni vyrábí z obou stran (nejvyšší výtěžnost)</a:t>
            </a:r>
          </a:p>
          <a:p>
            <a:pPr marL="444447" indent="-444447" algn="l">
              <a:spcBef>
                <a:spcPts val="1075"/>
              </a:spcBef>
              <a:buFont typeface="Arial" pitchFamily="34" charset="0"/>
              <a:buChar char="•"/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r>
              <a:rPr lang="cs-CZ" sz="2000" dirty="0">
                <a:solidFill>
                  <a:srgbClr val="1B2764"/>
                </a:solidFill>
              </a:rPr>
              <a:t>Nové perspektivní aplikace: UPS,  drony, vysokozdvižné vozíky, domácí a síťové SSE, letadla a lodě</a:t>
            </a:r>
          </a:p>
          <a:p>
            <a:pPr marL="444447" indent="-444447" algn="l">
              <a:spcBef>
                <a:spcPts val="1075"/>
              </a:spcBef>
              <a:buFont typeface="Arial" pitchFamily="34" charset="0"/>
              <a:buChar char="•"/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endParaRPr lang="cs-CZ" sz="2000" dirty="0">
              <a:solidFill>
                <a:srgbClr val="1B2764"/>
              </a:solidFill>
            </a:endParaRPr>
          </a:p>
          <a:p>
            <a:pPr marL="444447" indent="-444447" algn="l">
              <a:spcBef>
                <a:spcPts val="1075"/>
              </a:spcBef>
              <a:buFont typeface="Arial" pitchFamily="34" charset="0"/>
              <a:buChar char="•"/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endParaRPr lang="cs-CZ" sz="2000" dirty="0">
              <a:solidFill>
                <a:srgbClr val="1B2764"/>
              </a:solidFill>
            </a:endParaRPr>
          </a:p>
          <a:p>
            <a:pPr algn="l">
              <a:spcBef>
                <a:spcPts val="1075"/>
              </a:spcBef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endParaRPr lang="cs-CZ" sz="2000" dirty="0">
              <a:solidFill>
                <a:srgbClr val="1B2764"/>
              </a:solidFill>
            </a:endParaRPr>
          </a:p>
          <a:p>
            <a:pPr marL="444447" indent="-444447" algn="l">
              <a:spcBef>
                <a:spcPts val="1075"/>
              </a:spcBef>
              <a:buFont typeface="Arial" pitchFamily="34" charset="0"/>
              <a:buChar char="•"/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endParaRPr lang="cs-CZ" sz="2000" dirty="0">
              <a:solidFill>
                <a:srgbClr val="1B2764"/>
              </a:solidFill>
            </a:endParaRPr>
          </a:p>
          <a:p>
            <a:pPr marL="444447" indent="-444447" algn="l">
              <a:spcBef>
                <a:spcPts val="1075"/>
              </a:spcBef>
              <a:buFont typeface="Arial" pitchFamily="34" charset="0"/>
              <a:buChar char="•"/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endParaRPr lang="cs-CZ" sz="2000" dirty="0">
              <a:solidFill>
                <a:srgbClr val="1B2764"/>
              </a:solidFill>
              <a:latin typeface="Eurostile LT Std" pitchFamily="34" charset="0"/>
            </a:endParaRPr>
          </a:p>
          <a:p>
            <a:pPr algn="l">
              <a:spcBef>
                <a:spcPts val="1075"/>
              </a:spcBef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endParaRPr lang="cs-CZ" sz="2000" dirty="0">
              <a:solidFill>
                <a:srgbClr val="1B2764"/>
              </a:solidFill>
              <a:latin typeface="Eurostile LT Std" pitchFamily="34" charset="0"/>
            </a:endParaRPr>
          </a:p>
          <a:p>
            <a:pPr algn="l">
              <a:spcBef>
                <a:spcPts val="1075"/>
              </a:spcBef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endParaRPr lang="cs-CZ" sz="2000" dirty="0">
              <a:solidFill>
                <a:srgbClr val="1B2764"/>
              </a:solidFill>
              <a:latin typeface="Eurostile LT Std" pitchFamily="34" charset="0"/>
            </a:endParaRPr>
          </a:p>
          <a:p>
            <a:pPr marL="444447" indent="-444447" algn="l">
              <a:spcBef>
                <a:spcPts val="1075"/>
              </a:spcBef>
              <a:buFont typeface="Arial" pitchFamily="34" charset="0"/>
              <a:buChar char="•"/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endParaRPr lang="cs-CZ" sz="2000" dirty="0">
              <a:solidFill>
                <a:srgbClr val="1B2764"/>
              </a:solidFill>
              <a:latin typeface="Eurostile LT Std" pitchFamily="34" charset="0"/>
            </a:endParaRPr>
          </a:p>
          <a:p>
            <a:pPr algn="l">
              <a:spcBef>
                <a:spcPts val="1075"/>
              </a:spcBef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br>
              <a:rPr lang="cs-CZ" sz="2000" dirty="0">
                <a:solidFill>
                  <a:srgbClr val="1B2764"/>
                </a:solidFill>
                <a:latin typeface="Eurostile LT Std" pitchFamily="34" charset="0"/>
              </a:rPr>
            </a:br>
            <a:endParaRPr lang="cs-CZ" sz="2000" dirty="0">
              <a:solidFill>
                <a:srgbClr val="1B2764"/>
              </a:solidFill>
              <a:latin typeface="Eurostile LT Std" pitchFamily="34" charset="0"/>
            </a:endParaRPr>
          </a:p>
          <a:p>
            <a:pPr marL="444447" indent="-444447" algn="l">
              <a:spcBef>
                <a:spcPts val="1075"/>
              </a:spcBef>
              <a:buFont typeface="Arial" pitchFamily="34" charset="0"/>
              <a:buChar char="•"/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endParaRPr lang="en-US" sz="2000" b="1" dirty="0">
              <a:solidFill>
                <a:srgbClr val="1B2764"/>
              </a:solidFill>
              <a:latin typeface="Eurostile LT Std" pitchFamily="34" charset="0"/>
            </a:endParaRPr>
          </a:p>
          <a:p>
            <a:pPr algn="l">
              <a:spcBef>
                <a:spcPts val="1075"/>
              </a:spcBef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br>
              <a:rPr lang="cs-CZ" sz="2000" dirty="0">
                <a:solidFill>
                  <a:srgbClr val="1B2764"/>
                </a:solidFill>
                <a:latin typeface="Eurostile LT Std" pitchFamily="34" charset="0"/>
              </a:rPr>
            </a:br>
            <a:endParaRPr lang="cs-CZ" sz="2000" dirty="0">
              <a:solidFill>
                <a:srgbClr val="1B2764"/>
              </a:solidFill>
              <a:latin typeface="Eurostile LT Std" pitchFamily="34" charset="0"/>
            </a:endParaRPr>
          </a:p>
          <a:p>
            <a:pPr marL="444447" indent="-444447" algn="l">
              <a:spcBef>
                <a:spcPts val="1075"/>
              </a:spcBef>
              <a:buFont typeface="Arial" pitchFamily="34" charset="0"/>
              <a:buChar char="•"/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endParaRPr lang="cs-CZ" sz="1700" dirty="0">
              <a:solidFill>
                <a:srgbClr val="1B2764"/>
              </a:solidFill>
              <a:latin typeface="Eurostile LT Std" pitchFamily="34" charset="0"/>
            </a:endParaRPr>
          </a:p>
          <a:p>
            <a:pPr marL="444447" indent="-444447" algn="l">
              <a:spcBef>
                <a:spcPts val="1075"/>
              </a:spcBef>
              <a:buFont typeface="Arial" pitchFamily="34" charset="0"/>
              <a:buChar char="•"/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endParaRPr lang="en-US" sz="1700" dirty="0">
              <a:solidFill>
                <a:srgbClr val="1B2764"/>
              </a:solidFill>
              <a:latin typeface="Eurostile LT Std" pitchFamily="34" charset="0"/>
            </a:endParaRPr>
          </a:p>
          <a:p>
            <a:pPr marL="444447" indent="-444447" algn="l">
              <a:spcBef>
                <a:spcPts val="1075"/>
              </a:spcBef>
              <a:buFont typeface="Arial" pitchFamily="34" charset="0"/>
              <a:buChar char="•"/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endParaRPr lang="en-US" sz="1700" dirty="0">
              <a:solidFill>
                <a:srgbClr val="1B2764"/>
              </a:solidFill>
              <a:latin typeface="Eurostile LT Std" pitchFamily="34" charset="0"/>
            </a:endParaRPr>
          </a:p>
          <a:p>
            <a:pPr marL="444447" indent="-444447" algn="l">
              <a:spcBef>
                <a:spcPts val="1075"/>
              </a:spcBef>
              <a:buFont typeface="Arial" pitchFamily="34" charset="0"/>
              <a:buChar char="•"/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endParaRPr lang="en-US" sz="1900" dirty="0">
              <a:solidFill>
                <a:srgbClr val="000000"/>
              </a:solidFill>
              <a:latin typeface="R Frutiger Roman"/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8015356D-16F8-4567-84FF-67E22FB1A4E6}"/>
              </a:ext>
            </a:extLst>
          </p:cNvPr>
          <p:cNvSpPr txBox="1"/>
          <p:nvPr/>
        </p:nvSpPr>
        <p:spPr>
          <a:xfrm>
            <a:off x="2413116" y="67849"/>
            <a:ext cx="7751496" cy="14645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1075"/>
              </a:spcBef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r>
              <a:rPr lang="cs-CZ" sz="4000" b="1" dirty="0">
                <a:solidFill>
                  <a:srgbClr val="FF0000"/>
                </a:solidFill>
                <a:latin typeface="Eurostile LT Std" pitchFamily="34" charset="0"/>
              </a:rPr>
              <a:t>LIB- hlavní trendy</a:t>
            </a:r>
            <a:endParaRPr lang="cs-CZ" sz="4000" b="1" dirty="0">
              <a:solidFill>
                <a:srgbClr val="FF0000"/>
              </a:solidFill>
            </a:endParaRPr>
          </a:p>
          <a:p>
            <a:pPr algn="l">
              <a:spcBef>
                <a:spcPts val="1075"/>
              </a:spcBef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endParaRPr lang="cs-CZ" sz="4000" b="1" dirty="0">
              <a:solidFill>
                <a:srgbClr val="FF0000"/>
              </a:solidFill>
              <a:latin typeface="Eurostile LT S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60985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35" name="AutoShape 111"/>
          <p:cNvSpPr>
            <a:spLocks noChangeArrowheads="1"/>
          </p:cNvSpPr>
          <p:nvPr/>
        </p:nvSpPr>
        <p:spPr bwMode="gray">
          <a:xfrm>
            <a:off x="8191501" y="3524251"/>
            <a:ext cx="620713" cy="581025"/>
          </a:xfrm>
          <a:prstGeom prst="roundRect">
            <a:avLst>
              <a:gd name="adj" fmla="val 16667"/>
            </a:avLst>
          </a:prstGeom>
          <a:noFill/>
          <a:ln w="38100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/>
            <a:r>
              <a:rPr kumimoji="1" lang="uk-UA" altLang="ko-KR" sz="2800" b="1">
                <a:solidFill>
                  <a:schemeClr val="bg1"/>
                </a:solidFill>
              </a:rPr>
              <a:t>4</a:t>
            </a:r>
            <a:endParaRPr kumimoji="1" lang="en-US" altLang="ko-KR" sz="2800" b="1">
              <a:solidFill>
                <a:schemeClr val="bg1"/>
              </a:solidFill>
              <a:ea typeface="굴림" charset="-127"/>
            </a:endParaRPr>
          </a:p>
        </p:txBody>
      </p:sp>
      <p:sp>
        <p:nvSpPr>
          <p:cNvPr id="77988" name="AutoShape 164"/>
          <p:cNvSpPr>
            <a:spLocks noChangeArrowheads="1"/>
          </p:cNvSpPr>
          <p:nvPr/>
        </p:nvSpPr>
        <p:spPr bwMode="gray">
          <a:xfrm>
            <a:off x="1676400" y="228600"/>
            <a:ext cx="4495800" cy="685800"/>
          </a:xfrm>
          <a:prstGeom prst="roundRect">
            <a:avLst>
              <a:gd name="adj" fmla="val 0"/>
            </a:avLst>
          </a:prstGeom>
          <a:noFill/>
          <a:ln w="38100">
            <a:noFill/>
            <a:round/>
            <a:headEnd/>
            <a:tailEnd/>
          </a:ln>
          <a:effectLst>
            <a:outerShdw dist="17961" dir="2700000" algn="ctr" rotWithShape="0">
              <a:schemeClr val="hlink">
                <a:alpha val="50000"/>
              </a:schemeClr>
            </a:outerShdw>
          </a:effectLst>
        </p:spPr>
        <p:txBody>
          <a:bodyPr wrap="none" anchor="ctr"/>
          <a:lstStyle/>
          <a:p>
            <a:endParaRPr lang="en-US">
              <a:solidFill>
                <a:schemeClr val="bg1"/>
              </a:solidFill>
            </a:endParaRPr>
          </a:p>
        </p:txBody>
      </p:sp>
      <p:pic>
        <p:nvPicPr>
          <p:cNvPr id="131074" name="Picture 2" descr="Solární Novinky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33" y="0"/>
            <a:ext cx="2390775" cy="800101"/>
          </a:xfrm>
          <a:prstGeom prst="rect">
            <a:avLst/>
          </a:prstGeom>
          <a:noFill/>
        </p:spPr>
      </p:pic>
      <p:sp>
        <p:nvSpPr>
          <p:cNvPr id="14" name="AutoShape 122"/>
          <p:cNvSpPr>
            <a:spLocks noChangeArrowheads="1"/>
          </p:cNvSpPr>
          <p:nvPr/>
        </p:nvSpPr>
        <p:spPr bwMode="gray">
          <a:xfrm>
            <a:off x="1524000" y="1196752"/>
            <a:ext cx="6660232" cy="973832"/>
          </a:xfrm>
          <a:prstGeom prst="roundRect">
            <a:avLst>
              <a:gd name="adj" fmla="val 0"/>
            </a:avLst>
          </a:prstGeom>
          <a:noFill/>
          <a:ln w="38100">
            <a:noFill/>
            <a:round/>
            <a:headEnd/>
            <a:tailEnd/>
          </a:ln>
          <a:effectLst>
            <a:outerShdw dist="17961" dir="2700000" algn="ctr" rotWithShape="0">
              <a:schemeClr val="hlink">
                <a:alpha val="50000"/>
              </a:schemeClr>
            </a:outerShdw>
          </a:effectLst>
        </p:spPr>
        <p:txBody>
          <a:bodyPr wrap="none" anchor="ctr"/>
          <a:lstStyle/>
          <a:p>
            <a:pPr algn="l"/>
            <a:r>
              <a:rPr lang="cs-CZ" sz="4400" u="sng" dirty="0">
                <a:solidFill>
                  <a:schemeClr val="bg2">
                    <a:lumMod val="50000"/>
                  </a:schemeClr>
                </a:solidFill>
                <a:ea typeface="굴림" charset="-127"/>
              </a:rPr>
              <a:t>Pokles cen bateriových článků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15" name="Text Box 10"/>
          <p:cNvSpPr txBox="1">
            <a:spLocks noChangeArrowheads="1"/>
          </p:cNvSpPr>
          <p:nvPr/>
        </p:nvSpPr>
        <p:spPr bwMode="auto">
          <a:xfrm>
            <a:off x="1877494" y="6446688"/>
            <a:ext cx="8496944" cy="1754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cs-CZ" sz="18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rostile LT Std" pitchFamily="34" charset="0"/>
              </a:rPr>
              <a:t>Zdroj dat: : BMZ Group 2019</a:t>
            </a:r>
          </a:p>
          <a:p>
            <a:pPr algn="l" eaLnBrk="0" hangingPunct="0">
              <a:spcBef>
                <a:spcPct val="50000"/>
              </a:spcBef>
            </a:pPr>
            <a:endParaRPr lang="de-DE" sz="18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urostile LT Std" pitchFamily="34" charset="0"/>
            </a:endParaRPr>
          </a:p>
          <a:p>
            <a:pPr algn="l" eaLnBrk="0" hangingPunct="0">
              <a:spcBef>
                <a:spcPct val="50000"/>
              </a:spcBef>
            </a:pPr>
            <a:endParaRPr lang="de-DE" sz="18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urostile LT Std" pitchFamily="34" charset="0"/>
            </a:endParaRPr>
          </a:p>
          <a:p>
            <a:pPr algn="l" eaLnBrk="0" hangingPunct="0">
              <a:spcBef>
                <a:spcPct val="50000"/>
              </a:spcBef>
            </a:pPr>
            <a:r>
              <a:rPr lang="cs-CZ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rostile LT Std" pitchFamily="34" charset="0"/>
              </a:rPr>
              <a:t> </a:t>
            </a:r>
            <a:endParaRPr lang="de-DE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urostile LT Std" pitchFamily="34" charset="0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9CB959C3-581C-48EA-ACB2-DE74D5889176}"/>
              </a:ext>
            </a:extLst>
          </p:cNvPr>
          <p:cNvSpPr txBox="1"/>
          <p:nvPr/>
        </p:nvSpPr>
        <p:spPr>
          <a:xfrm>
            <a:off x="2495600" y="56818"/>
            <a:ext cx="8280920" cy="14645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1075"/>
              </a:spcBef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r>
              <a:rPr lang="cs-CZ" sz="4000" b="1" dirty="0">
                <a:solidFill>
                  <a:srgbClr val="FF0000"/>
                </a:solidFill>
                <a:latin typeface="Eurostile LT Std" pitchFamily="34" charset="0"/>
              </a:rPr>
              <a:t>LIB- nejperspektivnější technologie</a:t>
            </a:r>
          </a:p>
          <a:p>
            <a:pPr algn="l">
              <a:spcBef>
                <a:spcPts val="1075"/>
              </a:spcBef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endParaRPr lang="cs-CZ" sz="4000" b="1" dirty="0">
              <a:solidFill>
                <a:srgbClr val="FF0000"/>
              </a:solidFill>
              <a:latin typeface="Eurostile LT Std" pitchFamily="34" charset="0"/>
            </a:endParaRP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E6734E74-5FDB-4D6D-B74B-985DEA4076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142999"/>
            <a:ext cx="12192000" cy="5234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8224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35" name="AutoShape 111"/>
          <p:cNvSpPr>
            <a:spLocks noChangeArrowheads="1"/>
          </p:cNvSpPr>
          <p:nvPr/>
        </p:nvSpPr>
        <p:spPr bwMode="gray">
          <a:xfrm>
            <a:off x="8191501" y="3524251"/>
            <a:ext cx="620713" cy="581025"/>
          </a:xfrm>
          <a:prstGeom prst="roundRect">
            <a:avLst>
              <a:gd name="adj" fmla="val 16667"/>
            </a:avLst>
          </a:prstGeom>
          <a:noFill/>
          <a:ln w="38100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/>
            <a:r>
              <a:rPr kumimoji="1" lang="uk-UA" altLang="ko-KR" sz="2800" b="1">
                <a:solidFill>
                  <a:schemeClr val="bg1"/>
                </a:solidFill>
              </a:rPr>
              <a:t>4</a:t>
            </a:r>
            <a:endParaRPr kumimoji="1" lang="en-US" altLang="ko-KR" sz="2800" b="1">
              <a:solidFill>
                <a:schemeClr val="bg1"/>
              </a:solidFill>
              <a:ea typeface="굴림" charset="-127"/>
            </a:endParaRPr>
          </a:p>
        </p:txBody>
      </p:sp>
      <p:sp>
        <p:nvSpPr>
          <p:cNvPr id="77988" name="AutoShape 164"/>
          <p:cNvSpPr>
            <a:spLocks noChangeArrowheads="1"/>
          </p:cNvSpPr>
          <p:nvPr/>
        </p:nvSpPr>
        <p:spPr bwMode="gray">
          <a:xfrm>
            <a:off x="1676400" y="228600"/>
            <a:ext cx="4495800" cy="685800"/>
          </a:xfrm>
          <a:prstGeom prst="roundRect">
            <a:avLst>
              <a:gd name="adj" fmla="val 0"/>
            </a:avLst>
          </a:prstGeom>
          <a:noFill/>
          <a:ln w="38100">
            <a:noFill/>
            <a:round/>
            <a:headEnd/>
            <a:tailEnd/>
          </a:ln>
          <a:effectLst>
            <a:outerShdw dist="17961" dir="2700000" algn="ctr" rotWithShape="0">
              <a:schemeClr val="hlink">
                <a:alpha val="50000"/>
              </a:schemeClr>
            </a:outerShdw>
          </a:effectLst>
        </p:spPr>
        <p:txBody>
          <a:bodyPr wrap="none" anchor="ctr"/>
          <a:lstStyle/>
          <a:p>
            <a:endParaRPr lang="en-US">
              <a:solidFill>
                <a:schemeClr val="bg1"/>
              </a:solidFill>
            </a:endParaRPr>
          </a:p>
        </p:txBody>
      </p:sp>
      <p:pic>
        <p:nvPicPr>
          <p:cNvPr id="131074" name="Picture 2" descr="Solární Novinky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33" y="0"/>
            <a:ext cx="2390775" cy="800101"/>
          </a:xfrm>
          <a:prstGeom prst="rect">
            <a:avLst/>
          </a:prstGeom>
          <a:noFill/>
        </p:spPr>
      </p:pic>
      <p:sp>
        <p:nvSpPr>
          <p:cNvPr id="14" name="AutoShape 122"/>
          <p:cNvSpPr>
            <a:spLocks noChangeArrowheads="1"/>
          </p:cNvSpPr>
          <p:nvPr/>
        </p:nvSpPr>
        <p:spPr bwMode="gray">
          <a:xfrm>
            <a:off x="1524000" y="1196752"/>
            <a:ext cx="6660232" cy="973832"/>
          </a:xfrm>
          <a:prstGeom prst="roundRect">
            <a:avLst>
              <a:gd name="adj" fmla="val 0"/>
            </a:avLst>
          </a:prstGeom>
          <a:noFill/>
          <a:ln w="38100">
            <a:noFill/>
            <a:round/>
            <a:headEnd/>
            <a:tailEnd/>
          </a:ln>
          <a:effectLst>
            <a:outerShdw dist="17961" dir="2700000" algn="ctr" rotWithShape="0">
              <a:schemeClr val="hlink">
                <a:alpha val="50000"/>
              </a:schemeClr>
            </a:outerShdw>
          </a:effectLst>
        </p:spPr>
        <p:txBody>
          <a:bodyPr wrap="none" anchor="ctr"/>
          <a:lstStyle/>
          <a:p>
            <a:pPr algn="l"/>
            <a:r>
              <a:rPr lang="cs-CZ" sz="4400" u="sng" dirty="0">
                <a:solidFill>
                  <a:schemeClr val="bg2">
                    <a:lumMod val="50000"/>
                  </a:schemeClr>
                </a:solidFill>
                <a:ea typeface="굴림" charset="-127"/>
              </a:rPr>
              <a:t>Pokles cen bateriových článků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15" name="Text Box 10"/>
          <p:cNvSpPr txBox="1">
            <a:spLocks noChangeArrowheads="1"/>
          </p:cNvSpPr>
          <p:nvPr/>
        </p:nvSpPr>
        <p:spPr bwMode="auto">
          <a:xfrm>
            <a:off x="1877494" y="6446688"/>
            <a:ext cx="8496944" cy="1754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cs-CZ" sz="18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rostile LT Std" pitchFamily="34" charset="0"/>
              </a:rPr>
              <a:t>Zdroj dat: : BMZ Group 2019</a:t>
            </a:r>
          </a:p>
          <a:p>
            <a:pPr algn="l" eaLnBrk="0" hangingPunct="0">
              <a:spcBef>
                <a:spcPct val="50000"/>
              </a:spcBef>
            </a:pPr>
            <a:endParaRPr lang="de-DE" sz="18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urostile LT Std" pitchFamily="34" charset="0"/>
            </a:endParaRPr>
          </a:p>
          <a:p>
            <a:pPr algn="l" eaLnBrk="0" hangingPunct="0">
              <a:spcBef>
                <a:spcPct val="50000"/>
              </a:spcBef>
            </a:pPr>
            <a:endParaRPr lang="de-DE" sz="18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urostile LT Std" pitchFamily="34" charset="0"/>
            </a:endParaRPr>
          </a:p>
          <a:p>
            <a:pPr algn="l" eaLnBrk="0" hangingPunct="0">
              <a:spcBef>
                <a:spcPct val="50000"/>
              </a:spcBef>
            </a:pPr>
            <a:r>
              <a:rPr lang="cs-CZ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rostile LT Std" pitchFamily="34" charset="0"/>
              </a:rPr>
              <a:t> </a:t>
            </a:r>
            <a:endParaRPr lang="de-DE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urostile LT Std" pitchFamily="34" charset="0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9CB959C3-581C-48EA-ACB2-DE74D5889176}"/>
              </a:ext>
            </a:extLst>
          </p:cNvPr>
          <p:cNvSpPr txBox="1"/>
          <p:nvPr/>
        </p:nvSpPr>
        <p:spPr>
          <a:xfrm>
            <a:off x="2495600" y="56818"/>
            <a:ext cx="9073008" cy="2080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1075"/>
              </a:spcBef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r>
              <a:rPr lang="cs-CZ" sz="4000" b="1" dirty="0">
                <a:solidFill>
                  <a:srgbClr val="FF0000"/>
                </a:solidFill>
                <a:latin typeface="Eurostile LT Std" pitchFamily="34" charset="0"/>
              </a:rPr>
              <a:t>LIB- nejperspektivnější technologie (typy článků +aplikace)</a:t>
            </a:r>
          </a:p>
          <a:p>
            <a:pPr algn="l">
              <a:spcBef>
                <a:spcPts val="1075"/>
              </a:spcBef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endParaRPr lang="cs-CZ" sz="4000" b="1" dirty="0">
              <a:solidFill>
                <a:srgbClr val="FF0000"/>
              </a:solidFill>
              <a:latin typeface="Eurostile LT Std" pitchFamily="34" charset="0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CCD9A574-1AE5-4DF4-B2BD-B29B18B920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311050"/>
            <a:ext cx="12192000" cy="4926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6333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35" name="AutoShape 111"/>
          <p:cNvSpPr>
            <a:spLocks noChangeArrowheads="1"/>
          </p:cNvSpPr>
          <p:nvPr/>
        </p:nvSpPr>
        <p:spPr bwMode="gray">
          <a:xfrm>
            <a:off x="8191501" y="3524251"/>
            <a:ext cx="620713" cy="581025"/>
          </a:xfrm>
          <a:prstGeom prst="roundRect">
            <a:avLst>
              <a:gd name="adj" fmla="val 16667"/>
            </a:avLst>
          </a:prstGeom>
          <a:noFill/>
          <a:ln w="38100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/>
            <a:r>
              <a:rPr kumimoji="1" lang="uk-UA" altLang="ko-KR" sz="2800" b="1">
                <a:solidFill>
                  <a:schemeClr val="bg1"/>
                </a:solidFill>
              </a:rPr>
              <a:t>4</a:t>
            </a:r>
            <a:endParaRPr kumimoji="1" lang="en-US" altLang="ko-KR" sz="2800" b="1">
              <a:solidFill>
                <a:schemeClr val="bg1"/>
              </a:solidFill>
              <a:ea typeface="굴림" charset="-127"/>
            </a:endParaRPr>
          </a:p>
        </p:txBody>
      </p:sp>
      <p:sp>
        <p:nvSpPr>
          <p:cNvPr id="77988" name="AutoShape 164"/>
          <p:cNvSpPr>
            <a:spLocks noChangeArrowheads="1"/>
          </p:cNvSpPr>
          <p:nvPr/>
        </p:nvSpPr>
        <p:spPr bwMode="gray">
          <a:xfrm>
            <a:off x="1676400" y="228600"/>
            <a:ext cx="4495800" cy="685800"/>
          </a:xfrm>
          <a:prstGeom prst="roundRect">
            <a:avLst>
              <a:gd name="adj" fmla="val 0"/>
            </a:avLst>
          </a:prstGeom>
          <a:noFill/>
          <a:ln w="38100">
            <a:noFill/>
            <a:round/>
            <a:headEnd/>
            <a:tailEnd/>
          </a:ln>
          <a:effectLst>
            <a:outerShdw dist="17961" dir="2700000" algn="ctr" rotWithShape="0">
              <a:schemeClr val="hlink">
                <a:alpha val="50000"/>
              </a:schemeClr>
            </a:outerShdw>
          </a:effectLst>
        </p:spPr>
        <p:txBody>
          <a:bodyPr wrap="none" anchor="ctr"/>
          <a:lstStyle/>
          <a:p>
            <a:endParaRPr lang="en-US">
              <a:solidFill>
                <a:schemeClr val="bg1"/>
              </a:solidFill>
            </a:endParaRPr>
          </a:p>
        </p:txBody>
      </p:sp>
      <p:pic>
        <p:nvPicPr>
          <p:cNvPr id="131074" name="Picture 2" descr="Solární Novinky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33" y="0"/>
            <a:ext cx="2390775" cy="800101"/>
          </a:xfrm>
          <a:prstGeom prst="rect">
            <a:avLst/>
          </a:prstGeom>
          <a:noFill/>
        </p:spPr>
      </p:pic>
      <p:sp>
        <p:nvSpPr>
          <p:cNvPr id="14" name="AutoShape 122"/>
          <p:cNvSpPr>
            <a:spLocks noChangeArrowheads="1"/>
          </p:cNvSpPr>
          <p:nvPr/>
        </p:nvSpPr>
        <p:spPr bwMode="gray">
          <a:xfrm>
            <a:off x="1524000" y="1196752"/>
            <a:ext cx="6660232" cy="973832"/>
          </a:xfrm>
          <a:prstGeom prst="roundRect">
            <a:avLst>
              <a:gd name="adj" fmla="val 0"/>
            </a:avLst>
          </a:prstGeom>
          <a:noFill/>
          <a:ln w="38100">
            <a:noFill/>
            <a:round/>
            <a:headEnd/>
            <a:tailEnd/>
          </a:ln>
          <a:effectLst>
            <a:outerShdw dist="17961" dir="2700000" algn="ctr" rotWithShape="0">
              <a:schemeClr val="hlink">
                <a:alpha val="50000"/>
              </a:schemeClr>
            </a:outerShdw>
          </a:effectLst>
        </p:spPr>
        <p:txBody>
          <a:bodyPr wrap="none" anchor="ctr"/>
          <a:lstStyle/>
          <a:p>
            <a:pPr algn="l"/>
            <a:r>
              <a:rPr lang="cs-CZ" sz="4400" u="sng" dirty="0">
                <a:solidFill>
                  <a:schemeClr val="bg2">
                    <a:lumMod val="50000"/>
                  </a:schemeClr>
                </a:solidFill>
                <a:ea typeface="굴림" charset="-127"/>
              </a:rPr>
              <a:t>Pokles cen bateriových článků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15" name="Text Box 10"/>
          <p:cNvSpPr txBox="1">
            <a:spLocks noChangeArrowheads="1"/>
          </p:cNvSpPr>
          <p:nvPr/>
        </p:nvSpPr>
        <p:spPr bwMode="auto">
          <a:xfrm>
            <a:off x="1877494" y="6446688"/>
            <a:ext cx="8496944" cy="1754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cs-CZ" sz="18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rostile LT Std" pitchFamily="34" charset="0"/>
              </a:rPr>
              <a:t>Zdroj dat: : BMZ Group 2019</a:t>
            </a:r>
          </a:p>
          <a:p>
            <a:pPr algn="l" eaLnBrk="0" hangingPunct="0">
              <a:spcBef>
                <a:spcPct val="50000"/>
              </a:spcBef>
            </a:pPr>
            <a:endParaRPr lang="de-DE" sz="18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urostile LT Std" pitchFamily="34" charset="0"/>
            </a:endParaRPr>
          </a:p>
          <a:p>
            <a:pPr algn="l" eaLnBrk="0" hangingPunct="0">
              <a:spcBef>
                <a:spcPct val="50000"/>
              </a:spcBef>
            </a:pPr>
            <a:endParaRPr lang="de-DE" sz="18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urostile LT Std" pitchFamily="34" charset="0"/>
            </a:endParaRPr>
          </a:p>
          <a:p>
            <a:pPr algn="l" eaLnBrk="0" hangingPunct="0">
              <a:spcBef>
                <a:spcPct val="50000"/>
              </a:spcBef>
            </a:pPr>
            <a:r>
              <a:rPr lang="cs-CZ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rostile LT Std" pitchFamily="34" charset="0"/>
              </a:rPr>
              <a:t> </a:t>
            </a:r>
            <a:endParaRPr lang="de-DE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urostile LT Std" pitchFamily="34" charset="0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9CB959C3-581C-48EA-ACB2-DE74D5889176}"/>
              </a:ext>
            </a:extLst>
          </p:cNvPr>
          <p:cNvSpPr txBox="1"/>
          <p:nvPr/>
        </p:nvSpPr>
        <p:spPr>
          <a:xfrm>
            <a:off x="2495600" y="56818"/>
            <a:ext cx="6120680" cy="14645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1075"/>
              </a:spcBef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r>
              <a:rPr lang="cs-CZ" sz="4000" b="1" dirty="0">
                <a:solidFill>
                  <a:srgbClr val="FF0000"/>
                </a:solidFill>
                <a:latin typeface="Eurostile LT Std" pitchFamily="34" charset="0"/>
              </a:rPr>
              <a:t>LIB- vývoj cen bateriových článků</a:t>
            </a:r>
          </a:p>
          <a:p>
            <a:pPr algn="l">
              <a:spcBef>
                <a:spcPts val="1075"/>
              </a:spcBef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endParaRPr lang="cs-CZ" sz="4000" b="1" dirty="0">
              <a:solidFill>
                <a:srgbClr val="FF0000"/>
              </a:solidFill>
              <a:latin typeface="Eurostile LT Std" pitchFamily="34" charset="0"/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7E854DDD-217C-4962-811A-3784A266E6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0637" y="1940035"/>
            <a:ext cx="9610725" cy="4506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6286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35" name="AutoShape 111"/>
          <p:cNvSpPr>
            <a:spLocks noChangeArrowheads="1"/>
          </p:cNvSpPr>
          <p:nvPr/>
        </p:nvSpPr>
        <p:spPr bwMode="gray">
          <a:xfrm>
            <a:off x="8191501" y="3524251"/>
            <a:ext cx="620713" cy="581025"/>
          </a:xfrm>
          <a:prstGeom prst="roundRect">
            <a:avLst>
              <a:gd name="adj" fmla="val 16667"/>
            </a:avLst>
          </a:prstGeom>
          <a:noFill/>
          <a:ln w="38100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/>
            <a:r>
              <a:rPr kumimoji="1" lang="uk-UA" altLang="ko-KR" sz="2800" b="1">
                <a:solidFill>
                  <a:schemeClr val="bg1"/>
                </a:solidFill>
              </a:rPr>
              <a:t>4</a:t>
            </a:r>
            <a:endParaRPr kumimoji="1" lang="en-US" altLang="ko-KR" sz="2800" b="1">
              <a:solidFill>
                <a:schemeClr val="bg1"/>
              </a:solidFill>
              <a:ea typeface="굴림" charset="-127"/>
            </a:endParaRPr>
          </a:p>
        </p:txBody>
      </p:sp>
      <p:sp>
        <p:nvSpPr>
          <p:cNvPr id="77988" name="AutoShape 164"/>
          <p:cNvSpPr>
            <a:spLocks noChangeArrowheads="1"/>
          </p:cNvSpPr>
          <p:nvPr/>
        </p:nvSpPr>
        <p:spPr bwMode="gray">
          <a:xfrm>
            <a:off x="1676400" y="228600"/>
            <a:ext cx="4495800" cy="685800"/>
          </a:xfrm>
          <a:prstGeom prst="roundRect">
            <a:avLst>
              <a:gd name="adj" fmla="val 0"/>
            </a:avLst>
          </a:prstGeom>
          <a:noFill/>
          <a:ln w="38100">
            <a:noFill/>
            <a:round/>
            <a:headEnd/>
            <a:tailEnd/>
          </a:ln>
          <a:effectLst>
            <a:outerShdw dist="17961" dir="2700000" algn="ctr" rotWithShape="0">
              <a:schemeClr val="hlink">
                <a:alpha val="50000"/>
              </a:schemeClr>
            </a:outerShdw>
          </a:effectLst>
        </p:spPr>
        <p:txBody>
          <a:bodyPr wrap="none" anchor="ctr"/>
          <a:lstStyle/>
          <a:p>
            <a:endParaRPr lang="en-US">
              <a:solidFill>
                <a:schemeClr val="bg1"/>
              </a:solidFill>
            </a:endParaRPr>
          </a:p>
        </p:txBody>
      </p:sp>
      <p:pic>
        <p:nvPicPr>
          <p:cNvPr id="131074" name="Picture 2" descr="Solární Novinky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33" y="0"/>
            <a:ext cx="2390775" cy="800101"/>
          </a:xfrm>
          <a:prstGeom prst="rect">
            <a:avLst/>
          </a:prstGeom>
          <a:noFill/>
        </p:spPr>
      </p:pic>
      <p:sp>
        <p:nvSpPr>
          <p:cNvPr id="15" name="Text Box 10"/>
          <p:cNvSpPr txBox="1">
            <a:spLocks noChangeArrowheads="1"/>
          </p:cNvSpPr>
          <p:nvPr/>
        </p:nvSpPr>
        <p:spPr bwMode="auto">
          <a:xfrm>
            <a:off x="1877494" y="6446688"/>
            <a:ext cx="8496944" cy="1338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cs-CZ" sz="18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rostile LT Std" pitchFamily="34" charset="0"/>
              </a:rPr>
              <a:t>Zdroj dat: : </a:t>
            </a:r>
            <a:r>
              <a:rPr lang="cs-CZ" sz="1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rostile LT Std" pitchFamily="34" charset="0"/>
              </a:rPr>
              <a:t>Bloomberg</a:t>
            </a:r>
            <a:r>
              <a:rPr lang="cs-CZ" sz="18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rostile LT Std" pitchFamily="34" charset="0"/>
              </a:rPr>
              <a:t> New Energy Finance</a:t>
            </a:r>
            <a:endParaRPr lang="de-DE" sz="18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urostile LT Std" pitchFamily="34" charset="0"/>
            </a:endParaRPr>
          </a:p>
          <a:p>
            <a:pPr algn="l" eaLnBrk="0" hangingPunct="0">
              <a:spcBef>
                <a:spcPct val="50000"/>
              </a:spcBef>
            </a:pPr>
            <a:endParaRPr lang="de-DE" sz="18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urostile LT Std" pitchFamily="34" charset="0"/>
            </a:endParaRPr>
          </a:p>
          <a:p>
            <a:pPr algn="l" eaLnBrk="0" hangingPunct="0">
              <a:spcBef>
                <a:spcPct val="50000"/>
              </a:spcBef>
            </a:pPr>
            <a:r>
              <a:rPr lang="cs-CZ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rostile LT Std" pitchFamily="34" charset="0"/>
              </a:rPr>
              <a:t> </a:t>
            </a:r>
            <a:endParaRPr lang="de-DE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urostile LT Std" pitchFamily="34" charset="0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9CB959C3-581C-48EA-ACB2-DE74D5889176}"/>
              </a:ext>
            </a:extLst>
          </p:cNvPr>
          <p:cNvSpPr txBox="1"/>
          <p:nvPr/>
        </p:nvSpPr>
        <p:spPr>
          <a:xfrm>
            <a:off x="2495600" y="56818"/>
            <a:ext cx="6120680" cy="22211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1075"/>
              </a:spcBef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r>
              <a:rPr lang="cs-CZ" sz="4000" b="1" dirty="0">
                <a:solidFill>
                  <a:srgbClr val="FF0000"/>
                </a:solidFill>
                <a:latin typeface="Eurostile LT Std" pitchFamily="34" charset="0"/>
              </a:rPr>
              <a:t>LIB- vývoj cen bateriových </a:t>
            </a:r>
            <a:r>
              <a:rPr lang="cs-CZ" sz="4000" b="1" dirty="0" err="1">
                <a:solidFill>
                  <a:srgbClr val="FF0000"/>
                </a:solidFill>
                <a:latin typeface="Eurostile LT Std" pitchFamily="34" charset="0"/>
              </a:rPr>
              <a:t>packů</a:t>
            </a:r>
            <a:endParaRPr lang="cs-CZ" sz="4000" b="1" dirty="0">
              <a:solidFill>
                <a:srgbClr val="FF0000"/>
              </a:solidFill>
              <a:latin typeface="Eurostile LT Std" pitchFamily="34" charset="0"/>
            </a:endParaRPr>
          </a:p>
          <a:p>
            <a:pPr algn="l">
              <a:spcBef>
                <a:spcPts val="1075"/>
              </a:spcBef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endParaRPr lang="cs-CZ" sz="4000" b="1" dirty="0">
              <a:solidFill>
                <a:srgbClr val="FF0000"/>
              </a:solidFill>
              <a:latin typeface="Eurostile LT Std" pitchFamily="34" charset="0"/>
            </a:endParaRPr>
          </a:p>
          <a:p>
            <a:pPr algn="l">
              <a:spcBef>
                <a:spcPts val="1075"/>
              </a:spcBef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endParaRPr lang="cs-CZ" sz="4000" b="1" dirty="0">
              <a:solidFill>
                <a:srgbClr val="FF0000"/>
              </a:solidFill>
              <a:latin typeface="Eurostile LT Std" pitchFamily="34" charset="0"/>
            </a:endParaRP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3CB08752-1031-4393-A7E2-07384F8767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53966" y="1441517"/>
            <a:ext cx="9144000" cy="4579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4008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35" name="AutoShape 111"/>
          <p:cNvSpPr>
            <a:spLocks noChangeArrowheads="1"/>
          </p:cNvSpPr>
          <p:nvPr/>
        </p:nvSpPr>
        <p:spPr bwMode="gray">
          <a:xfrm>
            <a:off x="8191501" y="3524251"/>
            <a:ext cx="620713" cy="581025"/>
          </a:xfrm>
          <a:prstGeom prst="roundRect">
            <a:avLst>
              <a:gd name="adj" fmla="val 16667"/>
            </a:avLst>
          </a:prstGeom>
          <a:noFill/>
          <a:ln w="38100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/>
            <a:r>
              <a:rPr kumimoji="1" lang="uk-UA" altLang="ko-KR" sz="2800" b="1">
                <a:solidFill>
                  <a:schemeClr val="bg1"/>
                </a:solidFill>
              </a:rPr>
              <a:t>4</a:t>
            </a:r>
            <a:endParaRPr kumimoji="1" lang="en-US" altLang="ko-KR" sz="2800" b="1">
              <a:solidFill>
                <a:schemeClr val="bg1"/>
              </a:solidFill>
              <a:ea typeface="굴림" charset="-127"/>
            </a:endParaRPr>
          </a:p>
        </p:txBody>
      </p:sp>
      <p:sp>
        <p:nvSpPr>
          <p:cNvPr id="77988" name="AutoShape 164"/>
          <p:cNvSpPr>
            <a:spLocks noChangeArrowheads="1"/>
          </p:cNvSpPr>
          <p:nvPr/>
        </p:nvSpPr>
        <p:spPr bwMode="gray">
          <a:xfrm>
            <a:off x="1676400" y="228600"/>
            <a:ext cx="4495800" cy="685800"/>
          </a:xfrm>
          <a:prstGeom prst="roundRect">
            <a:avLst>
              <a:gd name="adj" fmla="val 0"/>
            </a:avLst>
          </a:prstGeom>
          <a:noFill/>
          <a:ln w="38100">
            <a:noFill/>
            <a:round/>
            <a:headEnd/>
            <a:tailEnd/>
          </a:ln>
          <a:effectLst>
            <a:outerShdw dist="17961" dir="2700000" algn="ctr" rotWithShape="0">
              <a:schemeClr val="hlink">
                <a:alpha val="50000"/>
              </a:schemeClr>
            </a:outerShdw>
          </a:effectLst>
        </p:spPr>
        <p:txBody>
          <a:bodyPr wrap="none" anchor="ctr"/>
          <a:lstStyle/>
          <a:p>
            <a:endParaRPr lang="en-US">
              <a:solidFill>
                <a:schemeClr val="bg1"/>
              </a:solidFill>
            </a:endParaRPr>
          </a:p>
        </p:txBody>
      </p:sp>
      <p:pic>
        <p:nvPicPr>
          <p:cNvPr id="131074" name="Picture 2" descr="Solární Novinky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33" y="0"/>
            <a:ext cx="2390775" cy="800101"/>
          </a:xfrm>
          <a:prstGeom prst="rect">
            <a:avLst/>
          </a:prstGeom>
          <a:noFill/>
        </p:spPr>
      </p:pic>
      <p:sp>
        <p:nvSpPr>
          <p:cNvPr id="15" name="Text Box 10"/>
          <p:cNvSpPr txBox="1">
            <a:spLocks noChangeArrowheads="1"/>
          </p:cNvSpPr>
          <p:nvPr/>
        </p:nvSpPr>
        <p:spPr bwMode="auto">
          <a:xfrm>
            <a:off x="1877494" y="6199111"/>
            <a:ext cx="8496944" cy="1615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cs-CZ" sz="18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rostile LT Std" pitchFamily="34" charset="0"/>
              </a:rPr>
              <a:t>Zdroj dat: : Team </a:t>
            </a:r>
            <a:r>
              <a:rPr lang="cs-CZ" sz="1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rostile LT Std" pitchFamily="34" charset="0"/>
              </a:rPr>
              <a:t>Consult</a:t>
            </a:r>
            <a:r>
              <a:rPr lang="cs-CZ" sz="18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rostile LT Std" pitchFamily="34" charset="0"/>
              </a:rPr>
              <a:t>/BVES </a:t>
            </a:r>
            <a:r>
              <a:rPr lang="cs-CZ" sz="1800" dirty="0">
                <a:hlinkClick r:id="rId5"/>
              </a:rPr>
              <a:t>https://www.bves.de/wp-content/uploads/2019/03/BVES_Branchenzahlen2019.pdf</a:t>
            </a:r>
            <a:r>
              <a:rPr lang="cs-CZ" sz="18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rostile LT Std" pitchFamily="34" charset="0"/>
              </a:rPr>
              <a:t> </a:t>
            </a:r>
            <a:endParaRPr lang="de-DE" sz="18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urostile LT Std" pitchFamily="34" charset="0"/>
            </a:endParaRPr>
          </a:p>
          <a:p>
            <a:pPr algn="l" eaLnBrk="0" hangingPunct="0">
              <a:spcBef>
                <a:spcPct val="50000"/>
              </a:spcBef>
            </a:pPr>
            <a:endParaRPr lang="de-DE" sz="18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urostile LT Std" pitchFamily="34" charset="0"/>
            </a:endParaRPr>
          </a:p>
          <a:p>
            <a:pPr algn="l" eaLnBrk="0" hangingPunct="0">
              <a:spcBef>
                <a:spcPct val="50000"/>
              </a:spcBef>
            </a:pPr>
            <a:r>
              <a:rPr lang="cs-CZ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rostile LT Std" pitchFamily="34" charset="0"/>
              </a:rPr>
              <a:t> </a:t>
            </a:r>
            <a:endParaRPr lang="de-DE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urostile LT Std" pitchFamily="34" charset="0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9CB959C3-581C-48EA-ACB2-DE74D5889176}"/>
              </a:ext>
            </a:extLst>
          </p:cNvPr>
          <p:cNvSpPr txBox="1"/>
          <p:nvPr/>
        </p:nvSpPr>
        <p:spPr>
          <a:xfrm>
            <a:off x="2495600" y="56818"/>
            <a:ext cx="63166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1075"/>
              </a:spcBef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r>
              <a:rPr lang="cs-CZ" sz="4000" b="1" dirty="0">
                <a:solidFill>
                  <a:srgbClr val="FF0000"/>
                </a:solidFill>
                <a:latin typeface="Eurostile LT Std" pitchFamily="34" charset="0"/>
              </a:rPr>
              <a:t>Vývoj trhu akumulace v SRN (2019)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55401EA0-1BE8-4012-810E-409181BDC4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82838" y="1086182"/>
            <a:ext cx="9825730" cy="5079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1917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35" name="AutoShape 111"/>
          <p:cNvSpPr>
            <a:spLocks noChangeArrowheads="1"/>
          </p:cNvSpPr>
          <p:nvPr/>
        </p:nvSpPr>
        <p:spPr bwMode="gray">
          <a:xfrm>
            <a:off x="8191501" y="3524251"/>
            <a:ext cx="620713" cy="581025"/>
          </a:xfrm>
          <a:prstGeom prst="roundRect">
            <a:avLst>
              <a:gd name="adj" fmla="val 16667"/>
            </a:avLst>
          </a:prstGeom>
          <a:noFill/>
          <a:ln w="38100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/>
            <a:r>
              <a:rPr kumimoji="1" lang="uk-UA" altLang="ko-KR" sz="2800" b="1">
                <a:solidFill>
                  <a:schemeClr val="bg1"/>
                </a:solidFill>
              </a:rPr>
              <a:t>4</a:t>
            </a:r>
            <a:endParaRPr kumimoji="1" lang="en-US" altLang="ko-KR" sz="2800" b="1">
              <a:solidFill>
                <a:schemeClr val="bg1"/>
              </a:solidFill>
              <a:ea typeface="굴림" charset="-127"/>
            </a:endParaRPr>
          </a:p>
        </p:txBody>
      </p:sp>
      <p:sp>
        <p:nvSpPr>
          <p:cNvPr id="77988" name="AutoShape 164"/>
          <p:cNvSpPr>
            <a:spLocks noChangeArrowheads="1"/>
          </p:cNvSpPr>
          <p:nvPr/>
        </p:nvSpPr>
        <p:spPr bwMode="gray">
          <a:xfrm>
            <a:off x="1676400" y="228600"/>
            <a:ext cx="4495800" cy="685800"/>
          </a:xfrm>
          <a:prstGeom prst="roundRect">
            <a:avLst>
              <a:gd name="adj" fmla="val 0"/>
            </a:avLst>
          </a:prstGeom>
          <a:noFill/>
          <a:ln w="38100">
            <a:noFill/>
            <a:round/>
            <a:headEnd/>
            <a:tailEnd/>
          </a:ln>
          <a:effectLst>
            <a:outerShdw dist="17961" dir="2700000" algn="ctr" rotWithShape="0">
              <a:schemeClr val="hlink">
                <a:alpha val="50000"/>
              </a:schemeClr>
            </a:outerShdw>
          </a:effectLst>
        </p:spPr>
        <p:txBody>
          <a:bodyPr wrap="none" anchor="ctr"/>
          <a:lstStyle/>
          <a:p>
            <a:endParaRPr lang="en-US">
              <a:solidFill>
                <a:schemeClr val="bg1"/>
              </a:solidFill>
            </a:endParaRPr>
          </a:p>
        </p:txBody>
      </p:sp>
      <p:pic>
        <p:nvPicPr>
          <p:cNvPr id="131074" name="Picture 2" descr="Solární Novinky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33" y="0"/>
            <a:ext cx="2390775" cy="800101"/>
          </a:xfrm>
          <a:prstGeom prst="rect">
            <a:avLst/>
          </a:prstGeom>
          <a:noFill/>
        </p:spPr>
      </p:pic>
      <p:sp>
        <p:nvSpPr>
          <p:cNvPr id="15" name="Text Box 10"/>
          <p:cNvSpPr txBox="1">
            <a:spLocks noChangeArrowheads="1"/>
          </p:cNvSpPr>
          <p:nvPr/>
        </p:nvSpPr>
        <p:spPr bwMode="auto">
          <a:xfrm>
            <a:off x="1877494" y="6199111"/>
            <a:ext cx="8496944" cy="923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cs-CZ" sz="18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rostile LT Std" pitchFamily="34" charset="0"/>
              </a:rPr>
              <a:t>Zdroj dat: : Imperial </a:t>
            </a:r>
            <a:r>
              <a:rPr lang="cs-CZ" sz="1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rostile LT Std" pitchFamily="34" charset="0"/>
              </a:rPr>
              <a:t>College</a:t>
            </a:r>
            <a:r>
              <a:rPr lang="cs-CZ" sz="18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rostile LT Std" pitchFamily="34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rostile LT Std" pitchFamily="34" charset="0"/>
              </a:rPr>
              <a:t>of</a:t>
            </a:r>
            <a:r>
              <a:rPr lang="cs-CZ" sz="18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rostile LT Std" pitchFamily="34" charset="0"/>
              </a:rPr>
              <a:t> London</a:t>
            </a:r>
          </a:p>
          <a:p>
            <a:pPr algn="l" eaLnBrk="0" hangingPunct="0">
              <a:spcBef>
                <a:spcPct val="50000"/>
              </a:spcBef>
            </a:pPr>
            <a:r>
              <a:rPr lang="cs-CZ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rostile LT Std" pitchFamily="34" charset="0"/>
              </a:rPr>
              <a:t> </a:t>
            </a:r>
            <a:endParaRPr lang="de-DE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urostile LT Std" pitchFamily="34" charset="0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9CB959C3-581C-48EA-ACB2-DE74D5889176}"/>
              </a:ext>
            </a:extLst>
          </p:cNvPr>
          <p:cNvSpPr txBox="1"/>
          <p:nvPr/>
        </p:nvSpPr>
        <p:spPr>
          <a:xfrm>
            <a:off x="2495600" y="56818"/>
            <a:ext cx="63166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1075"/>
              </a:spcBef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r>
              <a:rPr lang="cs-CZ" sz="4000" b="1" dirty="0">
                <a:solidFill>
                  <a:srgbClr val="FF0000"/>
                </a:solidFill>
                <a:latin typeface="Eurostile LT Std" pitchFamily="34" charset="0"/>
              </a:rPr>
              <a:t>Vývoj poklesu cen AE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AC6C3E3C-642B-42E2-B871-32C4B9FB4C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5688" y="1412776"/>
            <a:ext cx="9048750" cy="454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0562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35" name="AutoShape 111"/>
          <p:cNvSpPr>
            <a:spLocks noChangeArrowheads="1"/>
          </p:cNvSpPr>
          <p:nvPr/>
        </p:nvSpPr>
        <p:spPr bwMode="gray">
          <a:xfrm>
            <a:off x="8191501" y="3524251"/>
            <a:ext cx="620713" cy="581025"/>
          </a:xfrm>
          <a:prstGeom prst="roundRect">
            <a:avLst>
              <a:gd name="adj" fmla="val 16667"/>
            </a:avLst>
          </a:prstGeom>
          <a:noFill/>
          <a:ln w="38100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/>
            <a:r>
              <a:rPr kumimoji="1" lang="uk-UA" altLang="ko-KR" sz="2800" b="1">
                <a:solidFill>
                  <a:schemeClr val="bg1"/>
                </a:solidFill>
              </a:rPr>
              <a:t>4</a:t>
            </a:r>
            <a:endParaRPr kumimoji="1" lang="en-US" altLang="ko-KR" sz="2800" b="1">
              <a:solidFill>
                <a:schemeClr val="bg1"/>
              </a:solidFill>
              <a:ea typeface="굴림" charset="-127"/>
            </a:endParaRPr>
          </a:p>
        </p:txBody>
      </p:sp>
      <p:sp>
        <p:nvSpPr>
          <p:cNvPr id="77988" name="AutoShape 164"/>
          <p:cNvSpPr>
            <a:spLocks noChangeArrowheads="1"/>
          </p:cNvSpPr>
          <p:nvPr/>
        </p:nvSpPr>
        <p:spPr bwMode="gray">
          <a:xfrm>
            <a:off x="1676400" y="228600"/>
            <a:ext cx="4495800" cy="685800"/>
          </a:xfrm>
          <a:prstGeom prst="roundRect">
            <a:avLst>
              <a:gd name="adj" fmla="val 0"/>
            </a:avLst>
          </a:prstGeom>
          <a:noFill/>
          <a:ln w="38100">
            <a:noFill/>
            <a:round/>
            <a:headEnd/>
            <a:tailEnd/>
          </a:ln>
          <a:effectLst>
            <a:outerShdw dist="17961" dir="2700000" algn="ctr" rotWithShape="0">
              <a:schemeClr val="hlink">
                <a:alpha val="50000"/>
              </a:schemeClr>
            </a:outerShdw>
          </a:effectLst>
        </p:spPr>
        <p:txBody>
          <a:bodyPr wrap="none" anchor="ctr"/>
          <a:lstStyle/>
          <a:p>
            <a:endParaRPr lang="en-US">
              <a:solidFill>
                <a:schemeClr val="bg1"/>
              </a:solidFill>
            </a:endParaRPr>
          </a:p>
        </p:txBody>
      </p:sp>
      <p:pic>
        <p:nvPicPr>
          <p:cNvPr id="131074" name="Picture 2" descr="Solární Novinky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33" y="0"/>
            <a:ext cx="2390775" cy="800101"/>
          </a:xfrm>
          <a:prstGeom prst="rect">
            <a:avLst/>
          </a:prstGeom>
          <a:noFill/>
        </p:spPr>
      </p:pic>
      <p:sp>
        <p:nvSpPr>
          <p:cNvPr id="15" name="Text Box 10"/>
          <p:cNvSpPr txBox="1">
            <a:spLocks noChangeArrowheads="1"/>
          </p:cNvSpPr>
          <p:nvPr/>
        </p:nvSpPr>
        <p:spPr bwMode="auto">
          <a:xfrm>
            <a:off x="1877494" y="6199111"/>
            <a:ext cx="8496944" cy="923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cs-CZ" sz="18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rostile LT Std" pitchFamily="34" charset="0"/>
              </a:rPr>
              <a:t>Zdroj dat: : Imperial </a:t>
            </a:r>
            <a:r>
              <a:rPr lang="cs-CZ" sz="1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rostile LT Std" pitchFamily="34" charset="0"/>
              </a:rPr>
              <a:t>College</a:t>
            </a:r>
            <a:r>
              <a:rPr lang="cs-CZ" sz="18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rostile LT Std" pitchFamily="34" charset="0"/>
              </a:rPr>
              <a:t> </a:t>
            </a:r>
            <a:r>
              <a:rPr lang="cs-CZ" sz="1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rostile LT Std" pitchFamily="34" charset="0"/>
              </a:rPr>
              <a:t>of</a:t>
            </a:r>
            <a:r>
              <a:rPr lang="cs-CZ" sz="18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rostile LT Std" pitchFamily="34" charset="0"/>
              </a:rPr>
              <a:t> London</a:t>
            </a:r>
          </a:p>
          <a:p>
            <a:pPr algn="l" eaLnBrk="0" hangingPunct="0">
              <a:spcBef>
                <a:spcPct val="50000"/>
              </a:spcBef>
            </a:pPr>
            <a:r>
              <a:rPr lang="cs-CZ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rostile LT Std" pitchFamily="34" charset="0"/>
              </a:rPr>
              <a:t> </a:t>
            </a:r>
            <a:endParaRPr lang="de-DE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urostile LT Std" pitchFamily="34" charset="0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9CB959C3-581C-48EA-ACB2-DE74D5889176}"/>
              </a:ext>
            </a:extLst>
          </p:cNvPr>
          <p:cNvSpPr txBox="1"/>
          <p:nvPr/>
        </p:nvSpPr>
        <p:spPr>
          <a:xfrm>
            <a:off x="2495600" y="56818"/>
            <a:ext cx="63166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1075"/>
              </a:spcBef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r>
              <a:rPr lang="cs-CZ" sz="4000" b="1" dirty="0">
                <a:solidFill>
                  <a:srgbClr val="FF0000"/>
                </a:solidFill>
                <a:latin typeface="Eurostile LT Std" pitchFamily="34" charset="0"/>
              </a:rPr>
              <a:t>Budoucí vývoj cen AE dle aplikací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EFF54B4D-34B1-4279-8650-AB7B8A4F26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47787" y="1484784"/>
            <a:ext cx="9496425" cy="4796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0523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2" name="AutoShape 12"/>
          <p:cNvSpPr>
            <a:spLocks noChangeArrowheads="1"/>
          </p:cNvSpPr>
          <p:nvPr/>
        </p:nvSpPr>
        <p:spPr bwMode="gray">
          <a:xfrm>
            <a:off x="3302001" y="2905126"/>
            <a:ext cx="620713" cy="58102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/>
            <a:r>
              <a:rPr kumimoji="1" lang="cs-CZ" altLang="ko-KR" sz="1800" b="1">
                <a:solidFill>
                  <a:schemeClr val="bg1"/>
                </a:solidFill>
              </a:rPr>
              <a:t>2</a:t>
            </a:r>
            <a:endParaRPr kumimoji="1" lang="en-US" altLang="ko-KR" sz="1800" b="1">
              <a:solidFill>
                <a:schemeClr val="bg1"/>
              </a:solidFill>
              <a:ea typeface="굴림" charset="-127"/>
            </a:endParaRPr>
          </a:p>
        </p:txBody>
      </p:sp>
      <p:sp>
        <p:nvSpPr>
          <p:cNvPr id="41020" name="AutoShape 60"/>
          <p:cNvSpPr>
            <a:spLocks noChangeArrowheads="1"/>
          </p:cNvSpPr>
          <p:nvPr/>
        </p:nvSpPr>
        <p:spPr bwMode="gray">
          <a:xfrm>
            <a:off x="3309938" y="3746501"/>
            <a:ext cx="620712" cy="58102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/>
            <a:r>
              <a:rPr kumimoji="1" lang="cs-CZ" altLang="ko-KR" sz="1800" b="1">
                <a:solidFill>
                  <a:schemeClr val="bg1"/>
                </a:solidFill>
              </a:rPr>
              <a:t>3</a:t>
            </a:r>
            <a:endParaRPr kumimoji="1" lang="en-US" altLang="ko-KR" sz="1800" b="1">
              <a:solidFill>
                <a:schemeClr val="bg1"/>
              </a:solidFill>
              <a:ea typeface="굴림" charset="-127"/>
            </a:endParaRPr>
          </a:p>
        </p:txBody>
      </p:sp>
      <p:sp>
        <p:nvSpPr>
          <p:cNvPr id="41023" name="AutoShape 63"/>
          <p:cNvSpPr>
            <a:spLocks noChangeArrowheads="1"/>
          </p:cNvSpPr>
          <p:nvPr/>
        </p:nvSpPr>
        <p:spPr bwMode="gray">
          <a:xfrm>
            <a:off x="3309938" y="4572001"/>
            <a:ext cx="620712" cy="58102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/>
            <a:r>
              <a:rPr kumimoji="1" lang="cs-CZ" altLang="ko-KR" sz="1800" b="1">
                <a:solidFill>
                  <a:schemeClr val="bg1"/>
                </a:solidFill>
              </a:rPr>
              <a:t>4</a:t>
            </a:r>
            <a:endParaRPr kumimoji="1" lang="en-US" altLang="ko-KR" sz="1800" b="1">
              <a:solidFill>
                <a:schemeClr val="bg1"/>
              </a:solidFill>
              <a:ea typeface="굴림" charset="-127"/>
            </a:endParaRPr>
          </a:p>
        </p:txBody>
      </p:sp>
      <p:sp>
        <p:nvSpPr>
          <p:cNvPr id="41026" name="AutoShape 66"/>
          <p:cNvSpPr>
            <a:spLocks noChangeArrowheads="1"/>
          </p:cNvSpPr>
          <p:nvPr/>
        </p:nvSpPr>
        <p:spPr bwMode="gray">
          <a:xfrm>
            <a:off x="3309938" y="5400676"/>
            <a:ext cx="620712" cy="58102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/>
            <a:r>
              <a:rPr kumimoji="1" lang="cs-CZ" altLang="ko-KR" sz="1800" b="1">
                <a:solidFill>
                  <a:schemeClr val="bg1"/>
                </a:solidFill>
              </a:rPr>
              <a:t>5</a:t>
            </a:r>
            <a:endParaRPr kumimoji="1" lang="en-US" altLang="ko-KR" sz="1800" b="1">
              <a:solidFill>
                <a:schemeClr val="bg1"/>
              </a:solidFill>
              <a:ea typeface="굴림" charset="-127"/>
            </a:endParaRPr>
          </a:p>
        </p:txBody>
      </p:sp>
      <p:sp>
        <p:nvSpPr>
          <p:cNvPr id="23" name="Rectangle 13"/>
          <p:cNvSpPr>
            <a:spLocks noChangeArrowheads="1"/>
          </p:cNvSpPr>
          <p:nvPr/>
        </p:nvSpPr>
        <p:spPr bwMode="auto">
          <a:xfrm>
            <a:off x="2423592" y="2924945"/>
            <a:ext cx="7560840" cy="45719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cs-CZ" sz="100" baseline="-25000"/>
          </a:p>
        </p:txBody>
      </p:sp>
      <p:sp>
        <p:nvSpPr>
          <p:cNvPr id="24" name="Oval 8"/>
          <p:cNvSpPr>
            <a:spLocks noChangeArrowheads="1"/>
          </p:cNvSpPr>
          <p:nvPr/>
        </p:nvSpPr>
        <p:spPr bwMode="auto">
          <a:xfrm>
            <a:off x="1919537" y="2492897"/>
            <a:ext cx="517525" cy="517525"/>
          </a:xfrm>
          <a:prstGeom prst="ellipse">
            <a:avLst/>
          </a:prstGeom>
          <a:solidFill>
            <a:schemeClr val="bg2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cs-CZ">
              <a:solidFill>
                <a:srgbClr val="FFFF00"/>
              </a:solidFill>
            </a:endParaRPr>
          </a:p>
        </p:txBody>
      </p:sp>
      <p:sp>
        <p:nvSpPr>
          <p:cNvPr id="29" name="Oval 9"/>
          <p:cNvSpPr>
            <a:spLocks noChangeArrowheads="1"/>
          </p:cNvSpPr>
          <p:nvPr/>
        </p:nvSpPr>
        <p:spPr bwMode="auto">
          <a:xfrm flipH="1">
            <a:off x="1991545" y="2492896"/>
            <a:ext cx="404813" cy="288032"/>
          </a:xfrm>
          <a:prstGeom prst="ellipse">
            <a:avLst/>
          </a:prstGeom>
          <a:gradFill rotWithShape="1">
            <a:gsLst>
              <a:gs pos="0">
                <a:schemeClr val="bg2">
                  <a:gamma/>
                  <a:tint val="0"/>
                  <a:invGamma/>
                </a:schemeClr>
              </a:gs>
              <a:gs pos="100000">
                <a:schemeClr val="bg2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/>
            <a:r>
              <a:rPr kumimoji="1" lang="cs-CZ" altLang="ko-KR" sz="2000" b="1" dirty="0">
                <a:solidFill>
                  <a:schemeClr val="bg1"/>
                </a:solidFill>
                <a:ea typeface="굴림" charset="-127"/>
              </a:rPr>
              <a:t>4</a:t>
            </a:r>
            <a:endParaRPr kumimoji="1" lang="en-US" altLang="ko-KR" sz="2000" b="1" dirty="0">
              <a:solidFill>
                <a:schemeClr val="bg1"/>
              </a:solidFill>
              <a:ea typeface="굴림" charset="-127"/>
            </a:endParaRPr>
          </a:p>
        </p:txBody>
      </p:sp>
      <p:pic>
        <p:nvPicPr>
          <p:cNvPr id="30" name="Picture 2" descr="Solární Novinky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08597" y="1"/>
            <a:ext cx="2390775" cy="800101"/>
          </a:xfrm>
          <a:prstGeom prst="rect">
            <a:avLst/>
          </a:prstGeom>
          <a:noFill/>
        </p:spPr>
      </p:pic>
      <p:sp>
        <p:nvSpPr>
          <p:cNvPr id="13" name="AutoShape 14"/>
          <p:cNvSpPr>
            <a:spLocks noChangeArrowheads="1"/>
          </p:cNvSpPr>
          <p:nvPr/>
        </p:nvSpPr>
        <p:spPr bwMode="gray">
          <a:xfrm>
            <a:off x="2639616" y="2204865"/>
            <a:ext cx="4876800" cy="633413"/>
          </a:xfrm>
          <a:prstGeom prst="roundRect">
            <a:avLst>
              <a:gd name="adj" fmla="val 0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l" latinLnBrk="1"/>
            <a:r>
              <a:rPr kumimoji="1" lang="cs-CZ" altLang="ko-KR" sz="2800" b="1" dirty="0">
                <a:ea typeface="굴림" charset="-127"/>
              </a:rPr>
              <a:t>Vývoj trhu AE v ČR a nové dotace </a:t>
            </a:r>
            <a:endParaRPr kumimoji="1" lang="en-US" altLang="ko-KR" sz="2800" b="1" dirty="0">
              <a:ea typeface="굴림" charset="-127"/>
            </a:endParaRP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2063552" y="3270326"/>
            <a:ext cx="8534400" cy="5457509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9990" tIns="46794" rIns="89990" bIns="46794">
            <a:spAutoFit/>
          </a:bodyPr>
          <a:lstStyle/>
          <a:p>
            <a:pPr marL="444447" indent="-444447" algn="l">
              <a:spcBef>
                <a:spcPts val="1075"/>
              </a:spcBef>
              <a:buFont typeface="Arial" pitchFamily="34" charset="0"/>
              <a:buChar char="•"/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endParaRPr lang="cs-CZ" altLang="ko-KR" sz="2000" b="1" dirty="0">
              <a:solidFill>
                <a:srgbClr val="1B2764"/>
              </a:solidFill>
              <a:latin typeface="Eurostile LT Std" pitchFamily="34" charset="0"/>
            </a:endParaRPr>
          </a:p>
          <a:p>
            <a:pPr marL="444447" indent="-444447" algn="l">
              <a:spcBef>
                <a:spcPts val="1075"/>
              </a:spcBef>
              <a:buFont typeface="Arial" pitchFamily="34" charset="0"/>
              <a:buChar char="•"/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r>
              <a:rPr lang="cs-CZ" b="1" dirty="0">
                <a:solidFill>
                  <a:srgbClr val="1B2764"/>
                </a:solidFill>
                <a:latin typeface="Eurostile LT Std" pitchFamily="34" charset="0"/>
              </a:rPr>
              <a:t>Vývoj trhu AE v ČR</a:t>
            </a:r>
          </a:p>
          <a:p>
            <a:pPr marL="444447" indent="-444447" algn="l">
              <a:spcBef>
                <a:spcPts val="1075"/>
              </a:spcBef>
              <a:buFont typeface="Arial" pitchFamily="34" charset="0"/>
              <a:buChar char="•"/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r>
              <a:rPr lang="cs-CZ" b="1" dirty="0">
                <a:solidFill>
                  <a:srgbClr val="1B2764"/>
                </a:solidFill>
                <a:latin typeface="Eurostile LT Std" pitchFamily="34" charset="0"/>
              </a:rPr>
              <a:t>Zajímavé projekty</a:t>
            </a:r>
          </a:p>
          <a:p>
            <a:pPr marL="444447" indent="-444447" algn="l">
              <a:spcBef>
                <a:spcPts val="1075"/>
              </a:spcBef>
              <a:buFont typeface="Arial" pitchFamily="34" charset="0"/>
              <a:buChar char="•"/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r>
              <a:rPr lang="cs-CZ" b="1" dirty="0">
                <a:solidFill>
                  <a:srgbClr val="1B2764"/>
                </a:solidFill>
                <a:latin typeface="Eurostile LT Std" pitchFamily="34" charset="0"/>
              </a:rPr>
              <a:t>Nové dotace</a:t>
            </a:r>
          </a:p>
          <a:p>
            <a:pPr algn="l">
              <a:spcBef>
                <a:spcPts val="1075"/>
              </a:spcBef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br>
              <a:rPr lang="cs-CZ" sz="2000" b="1" dirty="0">
                <a:solidFill>
                  <a:srgbClr val="1B2764"/>
                </a:solidFill>
                <a:latin typeface="Eurostile LT Std" pitchFamily="34" charset="0"/>
              </a:rPr>
            </a:br>
            <a:br>
              <a:rPr lang="cs-CZ" sz="2000" b="1" dirty="0">
                <a:solidFill>
                  <a:srgbClr val="1B2764"/>
                </a:solidFill>
                <a:latin typeface="Eurostile LT Std" pitchFamily="34" charset="0"/>
              </a:rPr>
            </a:br>
            <a:endParaRPr lang="cs-CZ" sz="2000" b="1" dirty="0">
              <a:solidFill>
                <a:srgbClr val="1B2764"/>
              </a:solidFill>
              <a:latin typeface="Eurostile LT Std" pitchFamily="34" charset="0"/>
            </a:endParaRPr>
          </a:p>
          <a:p>
            <a:pPr algn="l">
              <a:spcBef>
                <a:spcPts val="1075"/>
              </a:spcBef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br>
              <a:rPr lang="cs-CZ" sz="2000" b="1" dirty="0">
                <a:solidFill>
                  <a:srgbClr val="1B2764"/>
                </a:solidFill>
                <a:latin typeface="Eurostile LT Std" pitchFamily="34" charset="0"/>
              </a:rPr>
            </a:br>
            <a:endParaRPr lang="cs-CZ" sz="2000" b="1" dirty="0">
              <a:solidFill>
                <a:srgbClr val="1B2764"/>
              </a:solidFill>
              <a:latin typeface="Eurostile LT Std" pitchFamily="34" charset="0"/>
            </a:endParaRPr>
          </a:p>
          <a:p>
            <a:pPr algn="l">
              <a:spcBef>
                <a:spcPts val="1075"/>
              </a:spcBef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endParaRPr lang="cs-CZ" sz="2000" b="1" dirty="0">
              <a:solidFill>
                <a:srgbClr val="1B2764"/>
              </a:solidFill>
              <a:latin typeface="Eurostile LT Std" pitchFamily="34" charset="0"/>
            </a:endParaRPr>
          </a:p>
          <a:p>
            <a:pPr marL="444447" indent="-444447" algn="l">
              <a:spcBef>
                <a:spcPts val="1075"/>
              </a:spcBef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endParaRPr lang="cs-CZ" sz="2000" b="1" dirty="0">
              <a:solidFill>
                <a:srgbClr val="1B2764"/>
              </a:solidFill>
              <a:latin typeface="Eurostile LT Std" pitchFamily="34" charset="0"/>
            </a:endParaRPr>
          </a:p>
          <a:p>
            <a:pPr marL="444447" indent="-444447" algn="l">
              <a:spcBef>
                <a:spcPts val="1075"/>
              </a:spcBef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endParaRPr lang="cs-CZ" sz="1700" b="1" dirty="0">
              <a:solidFill>
                <a:srgbClr val="1B2764"/>
              </a:solidFill>
              <a:latin typeface="Eurostile LT Std" pitchFamily="34" charset="0"/>
            </a:endParaRPr>
          </a:p>
          <a:p>
            <a:pPr marL="444447" indent="-444447">
              <a:spcBef>
                <a:spcPts val="1075"/>
              </a:spcBef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endParaRPr lang="en-US" sz="1700" dirty="0">
              <a:solidFill>
                <a:srgbClr val="1B2764"/>
              </a:solidFill>
              <a:latin typeface="Eurostile LT S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19388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35" name="AutoShape 111"/>
          <p:cNvSpPr>
            <a:spLocks noChangeArrowheads="1"/>
          </p:cNvSpPr>
          <p:nvPr/>
        </p:nvSpPr>
        <p:spPr bwMode="gray">
          <a:xfrm>
            <a:off x="8191501" y="3524251"/>
            <a:ext cx="620713" cy="581025"/>
          </a:xfrm>
          <a:prstGeom prst="roundRect">
            <a:avLst>
              <a:gd name="adj" fmla="val 16667"/>
            </a:avLst>
          </a:prstGeom>
          <a:noFill/>
          <a:ln w="38100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/>
            <a:r>
              <a:rPr kumimoji="1" lang="uk-UA" altLang="ko-KR" sz="2800" b="1">
                <a:solidFill>
                  <a:schemeClr val="bg1"/>
                </a:solidFill>
              </a:rPr>
              <a:t>4</a:t>
            </a:r>
            <a:endParaRPr kumimoji="1" lang="en-US" altLang="ko-KR" sz="2800" b="1">
              <a:solidFill>
                <a:schemeClr val="bg1"/>
              </a:solidFill>
              <a:ea typeface="굴림" charset="-127"/>
            </a:endParaRPr>
          </a:p>
        </p:txBody>
      </p:sp>
      <p:sp>
        <p:nvSpPr>
          <p:cNvPr id="77988" name="AutoShape 164"/>
          <p:cNvSpPr>
            <a:spLocks noChangeArrowheads="1"/>
          </p:cNvSpPr>
          <p:nvPr/>
        </p:nvSpPr>
        <p:spPr bwMode="gray">
          <a:xfrm>
            <a:off x="1676400" y="228600"/>
            <a:ext cx="4495800" cy="685800"/>
          </a:xfrm>
          <a:prstGeom prst="roundRect">
            <a:avLst>
              <a:gd name="adj" fmla="val 0"/>
            </a:avLst>
          </a:prstGeom>
          <a:noFill/>
          <a:ln w="38100">
            <a:noFill/>
            <a:round/>
            <a:headEnd/>
            <a:tailEnd/>
          </a:ln>
          <a:effectLst>
            <a:outerShdw dist="17961" dir="2700000" algn="ctr" rotWithShape="0">
              <a:schemeClr val="hlink">
                <a:alpha val="50000"/>
              </a:schemeClr>
            </a:outerShdw>
          </a:effectLst>
        </p:spPr>
        <p:txBody>
          <a:bodyPr wrap="none" anchor="ctr"/>
          <a:lstStyle/>
          <a:p>
            <a:endParaRPr lang="en-US">
              <a:solidFill>
                <a:schemeClr val="bg1"/>
              </a:solidFill>
            </a:endParaRPr>
          </a:p>
        </p:txBody>
      </p:sp>
      <p:pic>
        <p:nvPicPr>
          <p:cNvPr id="131074" name="Picture 2" descr="Solární Novinky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2390775" cy="800101"/>
          </a:xfrm>
          <a:prstGeom prst="rect">
            <a:avLst/>
          </a:prstGeom>
          <a:noFill/>
        </p:spPr>
      </p:pic>
      <p:sp>
        <p:nvSpPr>
          <p:cNvPr id="14" name="AutoShape 122"/>
          <p:cNvSpPr>
            <a:spLocks noChangeArrowheads="1"/>
          </p:cNvSpPr>
          <p:nvPr/>
        </p:nvSpPr>
        <p:spPr bwMode="gray">
          <a:xfrm>
            <a:off x="335360" y="1055576"/>
            <a:ext cx="8785920" cy="973832"/>
          </a:xfrm>
          <a:prstGeom prst="roundRect">
            <a:avLst>
              <a:gd name="adj" fmla="val 0"/>
            </a:avLst>
          </a:prstGeom>
          <a:noFill/>
          <a:ln w="38100">
            <a:noFill/>
            <a:round/>
            <a:headEnd/>
            <a:tailEnd/>
          </a:ln>
          <a:effectLst>
            <a:outerShdw dist="17961" dir="2700000" algn="ctr" rotWithShape="0">
              <a:schemeClr val="hlink">
                <a:alpha val="50000"/>
              </a:schemeClr>
            </a:outerShdw>
          </a:effectLst>
        </p:spPr>
        <p:txBody>
          <a:bodyPr wrap="none" anchor="ctr"/>
          <a:lstStyle/>
          <a:p>
            <a:pPr algn="l"/>
            <a:r>
              <a:rPr lang="cs-CZ" sz="4400" u="sng" dirty="0">
                <a:solidFill>
                  <a:schemeClr val="bg2">
                    <a:lumMod val="50000"/>
                  </a:schemeClr>
                </a:solidFill>
                <a:ea typeface="굴림" charset="-127"/>
              </a:rPr>
              <a:t>Vývoj trhu v roce 2018: </a:t>
            </a:r>
          </a:p>
          <a:p>
            <a:pPr algn="l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8015356D-16F8-4567-84FF-67E22FB1A4E6}"/>
              </a:ext>
            </a:extLst>
          </p:cNvPr>
          <p:cNvSpPr txBox="1"/>
          <p:nvPr/>
        </p:nvSpPr>
        <p:spPr>
          <a:xfrm>
            <a:off x="2413116" y="67849"/>
            <a:ext cx="7751496" cy="14645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1075"/>
              </a:spcBef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r>
              <a:rPr lang="cs-CZ" sz="4000" b="1" dirty="0">
                <a:solidFill>
                  <a:srgbClr val="FF0000"/>
                </a:solidFill>
                <a:latin typeface="Eurostile LT Std" pitchFamily="34" charset="0"/>
              </a:rPr>
              <a:t>Vývoj trhu AE v ČR</a:t>
            </a:r>
            <a:endParaRPr lang="cs-CZ" sz="4000" b="1" dirty="0">
              <a:solidFill>
                <a:srgbClr val="FF0000"/>
              </a:solidFill>
            </a:endParaRPr>
          </a:p>
          <a:p>
            <a:pPr algn="l">
              <a:spcBef>
                <a:spcPts val="1075"/>
              </a:spcBef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endParaRPr lang="cs-CZ" sz="4000" b="1" dirty="0">
              <a:solidFill>
                <a:srgbClr val="FF0000"/>
              </a:solidFill>
              <a:latin typeface="Eurostile LT Std" pitchFamily="34" charset="0"/>
            </a:endParaRPr>
          </a:p>
        </p:txBody>
      </p:sp>
      <p:sp>
        <p:nvSpPr>
          <p:cNvPr id="11" name="Zástupný symbol pro obsah 1">
            <a:extLst>
              <a:ext uri="{FF2B5EF4-FFF2-40B4-BE49-F238E27FC236}">
                <a16:creationId xmlns:a16="http://schemas.microsoft.com/office/drawing/2014/main" id="{5E919213-E3CD-4B0D-B4A7-155349AB9C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368" y="1902127"/>
            <a:ext cx="8229600" cy="4991016"/>
          </a:xfrm>
        </p:spPr>
        <p:txBody>
          <a:bodyPr>
            <a:normAutofit/>
          </a:bodyPr>
          <a:lstStyle/>
          <a:p>
            <a:pPr lvl="1"/>
            <a:r>
              <a:rPr lang="cs-CZ" dirty="0"/>
              <a:t>60 % všech nových FVE s bateriemi</a:t>
            </a:r>
          </a:p>
          <a:p>
            <a:pPr lvl="1"/>
            <a:r>
              <a:rPr lang="cs-CZ" dirty="0"/>
              <a:t>Rezidenční trh: 2200 nových FVE</a:t>
            </a:r>
          </a:p>
          <a:p>
            <a:pPr lvl="1"/>
            <a:r>
              <a:rPr lang="cs-CZ" dirty="0"/>
              <a:t>Korporátní trh: stagnace (1 velkou instalací byla SES Jeseník)</a:t>
            </a:r>
          </a:p>
          <a:p>
            <a:pPr lvl="1"/>
            <a:r>
              <a:rPr lang="cs-CZ" dirty="0"/>
              <a:t>Hlavní značky: BMZ, </a:t>
            </a:r>
            <a:r>
              <a:rPr lang="cs-CZ" dirty="0" err="1"/>
              <a:t>Pylontech</a:t>
            </a:r>
            <a:r>
              <a:rPr lang="cs-CZ" dirty="0"/>
              <a:t> a BYD </a:t>
            </a:r>
          </a:p>
          <a:p>
            <a:pPr lvl="1"/>
            <a:r>
              <a:rPr lang="cs-CZ" dirty="0" err="1"/>
              <a:t>Utilitní</a:t>
            </a:r>
            <a:r>
              <a:rPr lang="cs-CZ" dirty="0"/>
              <a:t> trh: Siemens (4 MW/4 </a:t>
            </a:r>
            <a:r>
              <a:rPr lang="cs-CZ" dirty="0" err="1"/>
              <a:t>MWh</a:t>
            </a:r>
            <a:r>
              <a:rPr lang="cs-CZ" dirty="0"/>
              <a:t>) </a:t>
            </a:r>
            <a:br>
              <a:rPr lang="cs-CZ" dirty="0"/>
            </a:br>
            <a:br>
              <a:rPr lang="cs-CZ" dirty="0"/>
            </a:br>
            <a:br>
              <a:rPr lang="cs-CZ" dirty="0"/>
            </a:br>
            <a:endParaRPr lang="cs-CZ" dirty="0"/>
          </a:p>
          <a:p>
            <a:pPr lvl="1"/>
            <a:endParaRPr lang="cs-CZ" dirty="0"/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239170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3" name="Rectangle 13"/>
          <p:cNvSpPr>
            <a:spLocks noChangeArrowheads="1"/>
          </p:cNvSpPr>
          <p:nvPr/>
        </p:nvSpPr>
        <p:spPr bwMode="auto">
          <a:xfrm>
            <a:off x="3617913" y="3432176"/>
            <a:ext cx="5370512" cy="36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cs-CZ" sz="100" baseline="-25000"/>
          </a:p>
        </p:txBody>
      </p:sp>
      <p:sp>
        <p:nvSpPr>
          <p:cNvPr id="40968" name="Oval 8"/>
          <p:cNvSpPr>
            <a:spLocks noChangeArrowheads="1"/>
          </p:cNvSpPr>
          <p:nvPr/>
        </p:nvSpPr>
        <p:spPr bwMode="auto">
          <a:xfrm>
            <a:off x="3363914" y="2949576"/>
            <a:ext cx="517525" cy="517525"/>
          </a:xfrm>
          <a:prstGeom prst="ellipse">
            <a:avLst/>
          </a:prstGeom>
          <a:solidFill>
            <a:schemeClr val="bg2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cs-CZ">
              <a:solidFill>
                <a:srgbClr val="FFFF00"/>
              </a:solidFill>
            </a:endParaRPr>
          </a:p>
        </p:txBody>
      </p:sp>
      <p:sp>
        <p:nvSpPr>
          <p:cNvPr id="40969" name="Oval 9"/>
          <p:cNvSpPr>
            <a:spLocks noChangeArrowheads="1"/>
          </p:cNvSpPr>
          <p:nvPr/>
        </p:nvSpPr>
        <p:spPr bwMode="auto">
          <a:xfrm flipH="1">
            <a:off x="3422651" y="2955926"/>
            <a:ext cx="404813" cy="303213"/>
          </a:xfrm>
          <a:prstGeom prst="ellipse">
            <a:avLst/>
          </a:prstGeom>
          <a:gradFill rotWithShape="1">
            <a:gsLst>
              <a:gs pos="0">
                <a:schemeClr val="bg2">
                  <a:gamma/>
                  <a:tint val="0"/>
                  <a:invGamma/>
                </a:schemeClr>
              </a:gs>
              <a:gs pos="100000">
                <a:schemeClr val="bg2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cs-CZ" sz="2000" b="1">
              <a:solidFill>
                <a:schemeClr val="bg1"/>
              </a:solidFill>
            </a:endParaRPr>
          </a:p>
        </p:txBody>
      </p:sp>
      <p:sp>
        <p:nvSpPr>
          <p:cNvPr id="40972" name="AutoShape 12"/>
          <p:cNvSpPr>
            <a:spLocks noChangeArrowheads="1"/>
          </p:cNvSpPr>
          <p:nvPr/>
        </p:nvSpPr>
        <p:spPr bwMode="gray">
          <a:xfrm>
            <a:off x="3302001" y="2905126"/>
            <a:ext cx="620713" cy="58102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/>
            <a:r>
              <a:rPr kumimoji="1" lang="cs-CZ" altLang="ko-KR" sz="1800" b="1">
                <a:solidFill>
                  <a:schemeClr val="bg1"/>
                </a:solidFill>
              </a:rPr>
              <a:t>2</a:t>
            </a:r>
            <a:endParaRPr kumimoji="1" lang="en-US" altLang="ko-KR" sz="1800" b="1">
              <a:solidFill>
                <a:schemeClr val="bg1"/>
              </a:solidFill>
              <a:ea typeface="굴림" charset="-127"/>
            </a:endParaRPr>
          </a:p>
        </p:txBody>
      </p:sp>
      <p:sp>
        <p:nvSpPr>
          <p:cNvPr id="40974" name="AutoShape 14"/>
          <p:cNvSpPr>
            <a:spLocks noChangeArrowheads="1"/>
          </p:cNvSpPr>
          <p:nvPr/>
        </p:nvSpPr>
        <p:spPr bwMode="gray">
          <a:xfrm>
            <a:off x="3949700" y="2905126"/>
            <a:ext cx="4876800" cy="633413"/>
          </a:xfrm>
          <a:prstGeom prst="roundRect">
            <a:avLst>
              <a:gd name="adj" fmla="val 0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l" latinLnBrk="1"/>
            <a:endParaRPr kumimoji="1" lang="en-US" altLang="ko-KR" sz="1800" b="1" dirty="0">
              <a:ea typeface="굴림" charset="-127"/>
            </a:endParaRPr>
          </a:p>
        </p:txBody>
      </p:sp>
      <p:sp>
        <p:nvSpPr>
          <p:cNvPr id="40979" name="AutoShape 19"/>
          <p:cNvSpPr>
            <a:spLocks noChangeArrowheads="1"/>
          </p:cNvSpPr>
          <p:nvPr/>
        </p:nvSpPr>
        <p:spPr bwMode="gray">
          <a:xfrm>
            <a:off x="3921125" y="3732213"/>
            <a:ext cx="4876800" cy="633412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l" latinLnBrk="1"/>
            <a:endParaRPr kumimoji="1" lang="en-US" altLang="ko-KR" sz="1800" b="1" dirty="0">
              <a:ea typeface="굴림" charset="-127"/>
            </a:endParaRPr>
          </a:p>
        </p:txBody>
      </p:sp>
      <p:sp>
        <p:nvSpPr>
          <p:cNvPr id="40980" name="AutoShape 20"/>
          <p:cNvSpPr>
            <a:spLocks noChangeArrowheads="1"/>
          </p:cNvSpPr>
          <p:nvPr/>
        </p:nvSpPr>
        <p:spPr bwMode="gray">
          <a:xfrm>
            <a:off x="3921126" y="4559301"/>
            <a:ext cx="4854575" cy="633413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l" latinLnBrk="1"/>
            <a:r>
              <a:rPr kumimoji="1" lang="cs-CZ" altLang="ko-KR" sz="1800" b="1" dirty="0">
                <a:ea typeface="굴림" charset="-127"/>
              </a:rPr>
              <a:t>Vývoj trhu v ČR a nové dotace</a:t>
            </a:r>
            <a:endParaRPr kumimoji="1" lang="en-US" altLang="ko-KR" sz="1800" b="1" dirty="0">
              <a:ea typeface="굴림" charset="-127"/>
            </a:endParaRPr>
          </a:p>
          <a:p>
            <a:pPr algn="l" latinLnBrk="1"/>
            <a:endParaRPr kumimoji="1" lang="en-US" altLang="ko-KR" sz="1800" b="1" dirty="0">
              <a:ea typeface="굴림" charset="-127"/>
            </a:endParaRPr>
          </a:p>
        </p:txBody>
      </p:sp>
      <p:sp>
        <p:nvSpPr>
          <p:cNvPr id="40981" name="AutoShape 21"/>
          <p:cNvSpPr>
            <a:spLocks noChangeArrowheads="1"/>
          </p:cNvSpPr>
          <p:nvPr/>
        </p:nvSpPr>
        <p:spPr bwMode="gray">
          <a:xfrm>
            <a:off x="3930651" y="5386388"/>
            <a:ext cx="4854575" cy="633412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l" latinLnBrk="1"/>
            <a:r>
              <a:rPr kumimoji="1" lang="cs-CZ" altLang="ko-KR" sz="1800" b="1" dirty="0">
                <a:ea typeface="굴림" charset="-127"/>
              </a:rPr>
              <a:t>Závěr</a:t>
            </a:r>
            <a:endParaRPr kumimoji="1" lang="en-US" altLang="ko-KR" sz="1800" b="1" dirty="0">
              <a:ea typeface="굴림" charset="-127"/>
            </a:endParaRPr>
          </a:p>
        </p:txBody>
      </p:sp>
      <p:sp>
        <p:nvSpPr>
          <p:cNvPr id="40986" name="Rectangle 26"/>
          <p:cNvSpPr>
            <a:spLocks noChangeArrowheads="1"/>
          </p:cNvSpPr>
          <p:nvPr/>
        </p:nvSpPr>
        <p:spPr bwMode="auto">
          <a:xfrm>
            <a:off x="3621088" y="5916613"/>
            <a:ext cx="5370512" cy="36512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cs-CZ" sz="100" baseline="-25000"/>
          </a:p>
        </p:txBody>
      </p:sp>
      <p:sp>
        <p:nvSpPr>
          <p:cNvPr id="41009" name="AutoShape 49"/>
          <p:cNvSpPr>
            <a:spLocks noChangeArrowheads="1"/>
          </p:cNvSpPr>
          <p:nvPr/>
        </p:nvSpPr>
        <p:spPr bwMode="gray">
          <a:xfrm>
            <a:off x="1524000" y="836712"/>
            <a:ext cx="2736304" cy="1224136"/>
          </a:xfrm>
          <a:prstGeom prst="roundRect">
            <a:avLst>
              <a:gd name="adj" fmla="val 0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/>
            <a:r>
              <a:rPr lang="cs-CZ" altLang="ko-KR" sz="4400" u="sng" dirty="0">
                <a:solidFill>
                  <a:schemeClr val="bg2">
                    <a:lumMod val="50000"/>
                  </a:schemeClr>
                </a:solidFill>
                <a:ea typeface="굴림" charset="-127"/>
              </a:rPr>
              <a:t>Obsah:</a:t>
            </a:r>
            <a:endParaRPr lang="en-US" altLang="ko-KR" sz="4400" u="sng" dirty="0">
              <a:solidFill>
                <a:schemeClr val="bg2">
                  <a:lumMod val="50000"/>
                </a:schemeClr>
              </a:solidFill>
              <a:ea typeface="굴림" charset="-127"/>
            </a:endParaRPr>
          </a:p>
        </p:txBody>
      </p:sp>
      <p:sp>
        <p:nvSpPr>
          <p:cNvPr id="41016" name="Rectangle 56"/>
          <p:cNvSpPr>
            <a:spLocks noChangeArrowheads="1"/>
          </p:cNvSpPr>
          <p:nvPr/>
        </p:nvSpPr>
        <p:spPr bwMode="auto">
          <a:xfrm>
            <a:off x="3617913" y="4257676"/>
            <a:ext cx="5370512" cy="3651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cs-CZ" sz="100" baseline="-25000"/>
          </a:p>
        </p:txBody>
      </p:sp>
      <p:sp>
        <p:nvSpPr>
          <p:cNvPr id="41017" name="Rectangle 57"/>
          <p:cNvSpPr>
            <a:spLocks noChangeArrowheads="1"/>
          </p:cNvSpPr>
          <p:nvPr/>
        </p:nvSpPr>
        <p:spPr bwMode="auto">
          <a:xfrm>
            <a:off x="3617913" y="5086351"/>
            <a:ext cx="5370512" cy="3651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cs-CZ" sz="100" baseline="-25000"/>
          </a:p>
        </p:txBody>
      </p:sp>
      <p:sp>
        <p:nvSpPr>
          <p:cNvPr id="41018" name="Oval 58"/>
          <p:cNvSpPr>
            <a:spLocks noChangeArrowheads="1"/>
          </p:cNvSpPr>
          <p:nvPr/>
        </p:nvSpPr>
        <p:spPr bwMode="auto">
          <a:xfrm>
            <a:off x="3363914" y="3778251"/>
            <a:ext cx="517525" cy="517525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cs-CZ"/>
          </a:p>
        </p:txBody>
      </p:sp>
      <p:sp>
        <p:nvSpPr>
          <p:cNvPr id="41019" name="Oval 59"/>
          <p:cNvSpPr>
            <a:spLocks noChangeArrowheads="1"/>
          </p:cNvSpPr>
          <p:nvPr/>
        </p:nvSpPr>
        <p:spPr bwMode="auto">
          <a:xfrm flipH="1">
            <a:off x="3419476" y="3786188"/>
            <a:ext cx="404813" cy="303212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tint val="0"/>
                  <a:invGamma/>
                </a:schemeClr>
              </a:gs>
              <a:gs pos="100000">
                <a:schemeClr val="accent1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cs-CZ" sz="2000" b="1">
              <a:solidFill>
                <a:schemeClr val="bg1"/>
              </a:solidFill>
            </a:endParaRPr>
          </a:p>
        </p:txBody>
      </p:sp>
      <p:sp>
        <p:nvSpPr>
          <p:cNvPr id="41020" name="AutoShape 60"/>
          <p:cNvSpPr>
            <a:spLocks noChangeArrowheads="1"/>
          </p:cNvSpPr>
          <p:nvPr/>
        </p:nvSpPr>
        <p:spPr bwMode="gray">
          <a:xfrm>
            <a:off x="3309938" y="3746501"/>
            <a:ext cx="620712" cy="58102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/>
            <a:r>
              <a:rPr kumimoji="1" lang="cs-CZ" altLang="ko-KR" sz="1800" b="1">
                <a:solidFill>
                  <a:schemeClr val="bg1"/>
                </a:solidFill>
              </a:rPr>
              <a:t>3</a:t>
            </a:r>
            <a:endParaRPr kumimoji="1" lang="en-US" altLang="ko-KR" sz="1800" b="1">
              <a:solidFill>
                <a:schemeClr val="bg1"/>
              </a:solidFill>
              <a:ea typeface="굴림" charset="-127"/>
            </a:endParaRPr>
          </a:p>
        </p:txBody>
      </p:sp>
      <p:sp>
        <p:nvSpPr>
          <p:cNvPr id="41021" name="Oval 61"/>
          <p:cNvSpPr>
            <a:spLocks noChangeArrowheads="1"/>
          </p:cNvSpPr>
          <p:nvPr/>
        </p:nvSpPr>
        <p:spPr bwMode="auto">
          <a:xfrm>
            <a:off x="3363914" y="4603751"/>
            <a:ext cx="517525" cy="517525"/>
          </a:xfrm>
          <a:prstGeom prst="ellipse">
            <a:avLst/>
          </a:prstGeom>
          <a:solidFill>
            <a:schemeClr val="accent2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cs-CZ"/>
          </a:p>
        </p:txBody>
      </p:sp>
      <p:sp>
        <p:nvSpPr>
          <p:cNvPr id="41022" name="Oval 62"/>
          <p:cNvSpPr>
            <a:spLocks noChangeArrowheads="1"/>
          </p:cNvSpPr>
          <p:nvPr/>
        </p:nvSpPr>
        <p:spPr bwMode="auto">
          <a:xfrm flipH="1">
            <a:off x="3419476" y="4611688"/>
            <a:ext cx="404813" cy="303212"/>
          </a:xfrm>
          <a:prstGeom prst="ellipse">
            <a:avLst/>
          </a:prstGeom>
          <a:gradFill rotWithShape="1">
            <a:gsLst>
              <a:gs pos="0">
                <a:schemeClr val="accent2">
                  <a:gamma/>
                  <a:tint val="0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cs-CZ" sz="2000" b="1">
              <a:solidFill>
                <a:schemeClr val="bg1"/>
              </a:solidFill>
            </a:endParaRPr>
          </a:p>
        </p:txBody>
      </p:sp>
      <p:sp>
        <p:nvSpPr>
          <p:cNvPr id="41023" name="AutoShape 63"/>
          <p:cNvSpPr>
            <a:spLocks noChangeArrowheads="1"/>
          </p:cNvSpPr>
          <p:nvPr/>
        </p:nvSpPr>
        <p:spPr bwMode="gray">
          <a:xfrm>
            <a:off x="3309938" y="4572001"/>
            <a:ext cx="620712" cy="58102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/>
            <a:r>
              <a:rPr kumimoji="1" lang="cs-CZ" altLang="ko-KR" sz="1800" b="1">
                <a:solidFill>
                  <a:schemeClr val="bg1"/>
                </a:solidFill>
              </a:rPr>
              <a:t>4</a:t>
            </a:r>
            <a:endParaRPr kumimoji="1" lang="en-US" altLang="ko-KR" sz="1800" b="1">
              <a:solidFill>
                <a:schemeClr val="bg1"/>
              </a:solidFill>
              <a:ea typeface="굴림" charset="-127"/>
            </a:endParaRPr>
          </a:p>
        </p:txBody>
      </p:sp>
      <p:sp>
        <p:nvSpPr>
          <p:cNvPr id="41024" name="Oval 64"/>
          <p:cNvSpPr>
            <a:spLocks noChangeArrowheads="1"/>
          </p:cNvSpPr>
          <p:nvPr/>
        </p:nvSpPr>
        <p:spPr bwMode="auto">
          <a:xfrm>
            <a:off x="3363914" y="5432426"/>
            <a:ext cx="517525" cy="517525"/>
          </a:xfrm>
          <a:prstGeom prst="ellipse">
            <a:avLst/>
          </a:prstGeom>
          <a:solidFill>
            <a:schemeClr val="hlink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cs-CZ"/>
          </a:p>
        </p:txBody>
      </p:sp>
      <p:sp>
        <p:nvSpPr>
          <p:cNvPr id="41025" name="Oval 65"/>
          <p:cNvSpPr>
            <a:spLocks noChangeArrowheads="1"/>
          </p:cNvSpPr>
          <p:nvPr/>
        </p:nvSpPr>
        <p:spPr bwMode="auto">
          <a:xfrm flipH="1">
            <a:off x="3419476" y="5440363"/>
            <a:ext cx="404813" cy="303212"/>
          </a:xfrm>
          <a:prstGeom prst="ellipse">
            <a:avLst/>
          </a:prstGeom>
          <a:gradFill rotWithShape="1">
            <a:gsLst>
              <a:gs pos="0">
                <a:schemeClr val="hlink">
                  <a:gamma/>
                  <a:tint val="14510"/>
                  <a:invGamma/>
                </a:schemeClr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cs-CZ" sz="2000" b="1">
              <a:solidFill>
                <a:schemeClr val="bg1"/>
              </a:solidFill>
            </a:endParaRPr>
          </a:p>
        </p:txBody>
      </p:sp>
      <p:sp>
        <p:nvSpPr>
          <p:cNvPr id="41026" name="AutoShape 66"/>
          <p:cNvSpPr>
            <a:spLocks noChangeArrowheads="1"/>
          </p:cNvSpPr>
          <p:nvPr/>
        </p:nvSpPr>
        <p:spPr bwMode="gray">
          <a:xfrm>
            <a:off x="3309938" y="5400676"/>
            <a:ext cx="620712" cy="58102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/>
            <a:r>
              <a:rPr kumimoji="1" lang="cs-CZ" altLang="ko-KR" sz="1800" b="1">
                <a:solidFill>
                  <a:schemeClr val="bg1"/>
                </a:solidFill>
              </a:rPr>
              <a:t>5</a:t>
            </a:r>
            <a:endParaRPr kumimoji="1" lang="en-US" altLang="ko-KR" sz="1800" b="1">
              <a:solidFill>
                <a:schemeClr val="bg1"/>
              </a:solidFill>
              <a:ea typeface="굴림" charset="-127"/>
            </a:endParaRPr>
          </a:p>
        </p:txBody>
      </p:sp>
      <p:sp>
        <p:nvSpPr>
          <p:cNvPr id="23" name="Rectangle 13"/>
          <p:cNvSpPr>
            <a:spLocks noChangeArrowheads="1"/>
          </p:cNvSpPr>
          <p:nvPr/>
        </p:nvSpPr>
        <p:spPr bwMode="auto">
          <a:xfrm>
            <a:off x="3621881" y="2514378"/>
            <a:ext cx="5370512" cy="36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cs-CZ" sz="100" baseline="-25000"/>
          </a:p>
        </p:txBody>
      </p:sp>
      <p:sp>
        <p:nvSpPr>
          <p:cNvPr id="24" name="Oval 8"/>
          <p:cNvSpPr>
            <a:spLocks noChangeArrowheads="1"/>
          </p:cNvSpPr>
          <p:nvPr/>
        </p:nvSpPr>
        <p:spPr bwMode="auto">
          <a:xfrm>
            <a:off x="3359697" y="2060849"/>
            <a:ext cx="517525" cy="517525"/>
          </a:xfrm>
          <a:prstGeom prst="ellipse">
            <a:avLst/>
          </a:prstGeom>
          <a:solidFill>
            <a:schemeClr val="bg2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cs-CZ">
              <a:solidFill>
                <a:srgbClr val="FFFF00"/>
              </a:solidFill>
            </a:endParaRPr>
          </a:p>
        </p:txBody>
      </p:sp>
      <p:sp>
        <p:nvSpPr>
          <p:cNvPr id="27" name="AutoShape 14"/>
          <p:cNvSpPr>
            <a:spLocks noChangeArrowheads="1"/>
          </p:cNvSpPr>
          <p:nvPr/>
        </p:nvSpPr>
        <p:spPr bwMode="gray">
          <a:xfrm>
            <a:off x="3935760" y="2060849"/>
            <a:ext cx="4876800" cy="633413"/>
          </a:xfrm>
          <a:prstGeom prst="roundRect">
            <a:avLst>
              <a:gd name="adj" fmla="val 0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l" latinLnBrk="1"/>
            <a:r>
              <a:rPr kumimoji="1" lang="cs-CZ" altLang="ko-KR" sz="1800" b="1" dirty="0">
                <a:ea typeface="굴림" charset="-127"/>
              </a:rPr>
              <a:t>Představení</a:t>
            </a:r>
            <a:endParaRPr kumimoji="1" lang="en-US" altLang="ko-KR" sz="1800" b="1" dirty="0">
              <a:ea typeface="굴림" charset="-127"/>
            </a:endParaRPr>
          </a:p>
        </p:txBody>
      </p:sp>
      <p:sp>
        <p:nvSpPr>
          <p:cNvPr id="29" name="Oval 9"/>
          <p:cNvSpPr>
            <a:spLocks noChangeArrowheads="1"/>
          </p:cNvSpPr>
          <p:nvPr/>
        </p:nvSpPr>
        <p:spPr bwMode="auto">
          <a:xfrm flipH="1">
            <a:off x="3431703" y="2060849"/>
            <a:ext cx="404813" cy="288032"/>
          </a:xfrm>
          <a:prstGeom prst="ellipse">
            <a:avLst/>
          </a:prstGeom>
          <a:gradFill rotWithShape="1">
            <a:gsLst>
              <a:gs pos="0">
                <a:schemeClr val="bg2">
                  <a:gamma/>
                  <a:tint val="0"/>
                  <a:invGamma/>
                </a:schemeClr>
              </a:gs>
              <a:gs pos="100000">
                <a:schemeClr val="bg2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/>
            <a:r>
              <a:rPr kumimoji="1" lang="uk-UA" altLang="ko-KR" sz="2000" b="1">
                <a:solidFill>
                  <a:schemeClr val="bg1"/>
                </a:solidFill>
              </a:rPr>
              <a:t>1</a:t>
            </a:r>
            <a:endParaRPr kumimoji="1" lang="en-US" altLang="ko-KR" sz="2000" b="1">
              <a:solidFill>
                <a:schemeClr val="bg1"/>
              </a:solidFill>
              <a:ea typeface="굴림" charset="-127"/>
            </a:endParaRPr>
          </a:p>
        </p:txBody>
      </p:sp>
      <p:pic>
        <p:nvPicPr>
          <p:cNvPr id="30" name="Picture 2" descr="Solární Novinky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2390775" cy="800101"/>
          </a:xfrm>
          <a:prstGeom prst="rect">
            <a:avLst/>
          </a:prstGeom>
          <a:noFill/>
        </p:spPr>
      </p:pic>
      <p:sp>
        <p:nvSpPr>
          <p:cNvPr id="2" name="Obdélník 1"/>
          <p:cNvSpPr/>
          <p:nvPr/>
        </p:nvSpPr>
        <p:spPr>
          <a:xfrm>
            <a:off x="3836516" y="2861649"/>
            <a:ext cx="53705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latinLnBrk="1"/>
            <a:r>
              <a:rPr kumimoji="1" lang="cs-CZ" altLang="ko-KR" sz="1800" b="1" dirty="0">
                <a:ea typeface="굴림" charset="-127"/>
              </a:rPr>
              <a:t>Vývoj trhu akumulace energie</a:t>
            </a:r>
            <a:endParaRPr kumimoji="1" lang="en-US" altLang="ko-KR" sz="1800" b="1" dirty="0">
              <a:ea typeface="굴림" charset="-127"/>
            </a:endParaRPr>
          </a:p>
        </p:txBody>
      </p:sp>
      <p:sp>
        <p:nvSpPr>
          <p:cNvPr id="31" name="AutoShape 20"/>
          <p:cNvSpPr>
            <a:spLocks noChangeArrowheads="1"/>
          </p:cNvSpPr>
          <p:nvPr/>
        </p:nvSpPr>
        <p:spPr bwMode="gray">
          <a:xfrm>
            <a:off x="3906318" y="3660776"/>
            <a:ext cx="6438154" cy="633413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l" latinLnBrk="1"/>
            <a:r>
              <a:rPr kumimoji="1" lang="cs-CZ" altLang="ko-KR" sz="1800" b="1" dirty="0">
                <a:ea typeface="굴림" charset="-127"/>
              </a:rPr>
              <a:t>Trendy, ceny a nejperspektivnější technologie </a:t>
            </a:r>
            <a:endParaRPr kumimoji="1" lang="en-US" altLang="ko-KR" sz="1800" b="1" dirty="0">
              <a:ea typeface="굴림" charset="-127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35" name="AutoShape 111"/>
          <p:cNvSpPr>
            <a:spLocks noChangeArrowheads="1"/>
          </p:cNvSpPr>
          <p:nvPr/>
        </p:nvSpPr>
        <p:spPr bwMode="gray">
          <a:xfrm>
            <a:off x="8191501" y="3524251"/>
            <a:ext cx="620713" cy="581025"/>
          </a:xfrm>
          <a:prstGeom prst="roundRect">
            <a:avLst>
              <a:gd name="adj" fmla="val 16667"/>
            </a:avLst>
          </a:prstGeom>
          <a:noFill/>
          <a:ln w="38100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/>
            <a:r>
              <a:rPr kumimoji="1" lang="uk-UA" altLang="ko-KR" sz="2800" b="1">
                <a:solidFill>
                  <a:schemeClr val="bg1"/>
                </a:solidFill>
              </a:rPr>
              <a:t>4</a:t>
            </a:r>
            <a:endParaRPr kumimoji="1" lang="en-US" altLang="ko-KR" sz="2800" b="1">
              <a:solidFill>
                <a:schemeClr val="bg1"/>
              </a:solidFill>
              <a:ea typeface="굴림" charset="-127"/>
            </a:endParaRPr>
          </a:p>
        </p:txBody>
      </p:sp>
      <p:sp>
        <p:nvSpPr>
          <p:cNvPr id="77988" name="AutoShape 164"/>
          <p:cNvSpPr>
            <a:spLocks noChangeArrowheads="1"/>
          </p:cNvSpPr>
          <p:nvPr/>
        </p:nvSpPr>
        <p:spPr bwMode="gray">
          <a:xfrm>
            <a:off x="1676400" y="228600"/>
            <a:ext cx="4495800" cy="685800"/>
          </a:xfrm>
          <a:prstGeom prst="roundRect">
            <a:avLst>
              <a:gd name="adj" fmla="val 0"/>
            </a:avLst>
          </a:prstGeom>
          <a:noFill/>
          <a:ln w="38100">
            <a:noFill/>
            <a:round/>
            <a:headEnd/>
            <a:tailEnd/>
          </a:ln>
          <a:effectLst>
            <a:outerShdw dist="17961" dir="2700000" algn="ctr" rotWithShape="0">
              <a:schemeClr val="hlink">
                <a:alpha val="50000"/>
              </a:schemeClr>
            </a:outerShdw>
          </a:effectLst>
        </p:spPr>
        <p:txBody>
          <a:bodyPr wrap="none" anchor="ctr"/>
          <a:lstStyle/>
          <a:p>
            <a:endParaRPr lang="en-US">
              <a:solidFill>
                <a:schemeClr val="bg1"/>
              </a:solidFill>
            </a:endParaRPr>
          </a:p>
        </p:txBody>
      </p:sp>
      <p:pic>
        <p:nvPicPr>
          <p:cNvPr id="131074" name="Picture 2" descr="Solární Novinky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2390775" cy="800101"/>
          </a:xfrm>
          <a:prstGeom prst="rect">
            <a:avLst/>
          </a:prstGeom>
          <a:noFill/>
        </p:spPr>
      </p:pic>
      <p:sp>
        <p:nvSpPr>
          <p:cNvPr id="14" name="AutoShape 122"/>
          <p:cNvSpPr>
            <a:spLocks noChangeArrowheads="1"/>
          </p:cNvSpPr>
          <p:nvPr/>
        </p:nvSpPr>
        <p:spPr bwMode="gray">
          <a:xfrm>
            <a:off x="335360" y="1055576"/>
            <a:ext cx="8785920" cy="973832"/>
          </a:xfrm>
          <a:prstGeom prst="roundRect">
            <a:avLst>
              <a:gd name="adj" fmla="val 0"/>
            </a:avLst>
          </a:prstGeom>
          <a:noFill/>
          <a:ln w="38100">
            <a:noFill/>
            <a:round/>
            <a:headEnd/>
            <a:tailEnd/>
          </a:ln>
          <a:effectLst>
            <a:outerShdw dist="17961" dir="2700000" algn="ctr" rotWithShape="0">
              <a:schemeClr val="hlink">
                <a:alpha val="50000"/>
              </a:schemeClr>
            </a:outerShdw>
          </a:effectLst>
        </p:spPr>
        <p:txBody>
          <a:bodyPr wrap="none" anchor="ctr"/>
          <a:lstStyle/>
          <a:p>
            <a:pPr algn="l"/>
            <a:r>
              <a:rPr lang="cs-CZ" sz="4400" u="sng" dirty="0">
                <a:solidFill>
                  <a:schemeClr val="bg2">
                    <a:lumMod val="50000"/>
                  </a:schemeClr>
                </a:solidFill>
                <a:ea typeface="굴림" charset="-127"/>
              </a:rPr>
              <a:t>Vývoj trhu v roce 2019: </a:t>
            </a:r>
          </a:p>
          <a:p>
            <a:pPr algn="l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8015356D-16F8-4567-84FF-67E22FB1A4E6}"/>
              </a:ext>
            </a:extLst>
          </p:cNvPr>
          <p:cNvSpPr txBox="1"/>
          <p:nvPr/>
        </p:nvSpPr>
        <p:spPr>
          <a:xfrm>
            <a:off x="2413116" y="67849"/>
            <a:ext cx="7751496" cy="14645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1075"/>
              </a:spcBef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r>
              <a:rPr lang="cs-CZ" sz="4000" b="1" dirty="0">
                <a:solidFill>
                  <a:srgbClr val="FF0000"/>
                </a:solidFill>
                <a:latin typeface="Eurostile LT Std" pitchFamily="34" charset="0"/>
              </a:rPr>
              <a:t>Trh akumulace energie v ČR</a:t>
            </a:r>
            <a:endParaRPr lang="cs-CZ" sz="4000" b="1" dirty="0">
              <a:solidFill>
                <a:srgbClr val="FF0000"/>
              </a:solidFill>
            </a:endParaRPr>
          </a:p>
          <a:p>
            <a:pPr algn="l">
              <a:spcBef>
                <a:spcPts val="1075"/>
              </a:spcBef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endParaRPr lang="cs-CZ" sz="4000" b="1" dirty="0">
              <a:solidFill>
                <a:srgbClr val="FF0000"/>
              </a:solidFill>
              <a:latin typeface="Eurostile LT Std" pitchFamily="34" charset="0"/>
            </a:endParaRPr>
          </a:p>
        </p:txBody>
      </p:sp>
      <p:sp>
        <p:nvSpPr>
          <p:cNvPr id="11" name="Zástupný symbol pro obsah 1">
            <a:extLst>
              <a:ext uri="{FF2B5EF4-FFF2-40B4-BE49-F238E27FC236}">
                <a16:creationId xmlns:a16="http://schemas.microsoft.com/office/drawing/2014/main" id="{5E919213-E3CD-4B0D-B4A7-155349AB9C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914094"/>
            <a:ext cx="8229600" cy="4991016"/>
          </a:xfrm>
        </p:spPr>
        <p:txBody>
          <a:bodyPr>
            <a:normAutofit fontScale="92500"/>
          </a:bodyPr>
          <a:lstStyle/>
          <a:p>
            <a:pPr lvl="1"/>
            <a:r>
              <a:rPr lang="cs-CZ" dirty="0"/>
              <a:t>80-90: % všech nových rez. FVE s bateriemi</a:t>
            </a:r>
          </a:p>
          <a:p>
            <a:pPr lvl="1"/>
            <a:r>
              <a:rPr lang="cs-CZ" dirty="0"/>
              <a:t>Rezidenční trh: 3000 -4000 nových FVE</a:t>
            </a:r>
          </a:p>
          <a:p>
            <a:pPr lvl="1"/>
            <a:r>
              <a:rPr lang="cs-CZ" dirty="0"/>
              <a:t>Korporátní trh: desítky nových projektů</a:t>
            </a:r>
          </a:p>
          <a:p>
            <a:pPr lvl="1"/>
            <a:r>
              <a:rPr lang="cs-CZ" dirty="0"/>
              <a:t>Noví hráči: </a:t>
            </a:r>
            <a:r>
              <a:rPr lang="cs-CZ" dirty="0" err="1"/>
              <a:t>Kokam</a:t>
            </a:r>
            <a:r>
              <a:rPr lang="cs-CZ" dirty="0"/>
              <a:t>, AERS, LG </a:t>
            </a:r>
            <a:r>
              <a:rPr lang="cs-CZ" dirty="0" err="1"/>
              <a:t>Chem</a:t>
            </a:r>
            <a:r>
              <a:rPr lang="cs-CZ" dirty="0"/>
              <a:t>, AEG, </a:t>
            </a:r>
            <a:r>
              <a:rPr lang="cs-CZ" dirty="0" err="1"/>
              <a:t>Wemag</a:t>
            </a:r>
            <a:r>
              <a:rPr lang="cs-CZ" dirty="0"/>
              <a:t>, </a:t>
            </a:r>
            <a:r>
              <a:rPr lang="cs-CZ" dirty="0" err="1"/>
              <a:t>Tesvolt</a:t>
            </a:r>
            <a:r>
              <a:rPr lang="cs-CZ" dirty="0"/>
              <a:t>, atd.</a:t>
            </a:r>
          </a:p>
          <a:p>
            <a:pPr lvl="1"/>
            <a:r>
              <a:rPr lang="cs-CZ" dirty="0" err="1"/>
              <a:t>Utilitní</a:t>
            </a:r>
            <a:r>
              <a:rPr lang="cs-CZ" dirty="0"/>
              <a:t> trh: ČEZ (5 MW), Teplárna Planá (4 MW/4 </a:t>
            </a:r>
            <a:r>
              <a:rPr lang="cs-CZ" dirty="0" err="1"/>
              <a:t>MWh</a:t>
            </a:r>
            <a:r>
              <a:rPr lang="cs-CZ" dirty="0"/>
              <a:t>) + development několika až 10 MW baterií</a:t>
            </a:r>
          </a:p>
          <a:p>
            <a:pPr lvl="1"/>
            <a:r>
              <a:rPr lang="cs-CZ" dirty="0"/>
              <a:t>První velkokapacitní mobilní baterie (CE Energy)</a:t>
            </a:r>
            <a:br>
              <a:rPr lang="cs-CZ" dirty="0"/>
            </a:br>
            <a:br>
              <a:rPr lang="cs-CZ" dirty="0"/>
            </a:br>
            <a:br>
              <a:rPr lang="cs-CZ" dirty="0"/>
            </a:br>
            <a:endParaRPr lang="cs-CZ" dirty="0"/>
          </a:p>
          <a:p>
            <a:pPr lvl="1"/>
            <a:endParaRPr lang="cs-CZ" dirty="0"/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980807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35" name="AutoShape 111"/>
          <p:cNvSpPr>
            <a:spLocks noChangeArrowheads="1"/>
          </p:cNvSpPr>
          <p:nvPr/>
        </p:nvSpPr>
        <p:spPr bwMode="gray">
          <a:xfrm>
            <a:off x="8191501" y="3524251"/>
            <a:ext cx="620713" cy="581025"/>
          </a:xfrm>
          <a:prstGeom prst="roundRect">
            <a:avLst>
              <a:gd name="adj" fmla="val 16667"/>
            </a:avLst>
          </a:prstGeom>
          <a:noFill/>
          <a:ln w="38100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/>
            <a:r>
              <a:rPr kumimoji="1" lang="uk-UA" altLang="ko-KR" sz="2800" b="1">
                <a:solidFill>
                  <a:schemeClr val="bg1"/>
                </a:solidFill>
              </a:rPr>
              <a:t>4</a:t>
            </a:r>
            <a:endParaRPr kumimoji="1" lang="en-US" altLang="ko-KR" sz="2800" b="1">
              <a:solidFill>
                <a:schemeClr val="bg1"/>
              </a:solidFill>
              <a:ea typeface="굴림" charset="-127"/>
            </a:endParaRPr>
          </a:p>
        </p:txBody>
      </p:sp>
      <p:sp>
        <p:nvSpPr>
          <p:cNvPr id="77988" name="AutoShape 164"/>
          <p:cNvSpPr>
            <a:spLocks noChangeArrowheads="1"/>
          </p:cNvSpPr>
          <p:nvPr/>
        </p:nvSpPr>
        <p:spPr bwMode="gray">
          <a:xfrm>
            <a:off x="1676400" y="228600"/>
            <a:ext cx="4495800" cy="685800"/>
          </a:xfrm>
          <a:prstGeom prst="roundRect">
            <a:avLst>
              <a:gd name="adj" fmla="val 0"/>
            </a:avLst>
          </a:prstGeom>
          <a:noFill/>
          <a:ln w="38100">
            <a:noFill/>
            <a:round/>
            <a:headEnd/>
            <a:tailEnd/>
          </a:ln>
          <a:effectLst>
            <a:outerShdw dist="17961" dir="2700000" algn="ctr" rotWithShape="0">
              <a:schemeClr val="hlink">
                <a:alpha val="50000"/>
              </a:schemeClr>
            </a:outerShdw>
          </a:effectLst>
        </p:spPr>
        <p:txBody>
          <a:bodyPr wrap="none" anchor="ctr"/>
          <a:lstStyle/>
          <a:p>
            <a:endParaRPr lang="en-US">
              <a:solidFill>
                <a:schemeClr val="bg1"/>
              </a:solidFill>
            </a:endParaRPr>
          </a:p>
        </p:txBody>
      </p:sp>
      <p:pic>
        <p:nvPicPr>
          <p:cNvPr id="131074" name="Picture 2" descr="Solární Novinky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2390775" cy="800101"/>
          </a:xfrm>
          <a:prstGeom prst="rect">
            <a:avLst/>
          </a:prstGeom>
          <a:noFill/>
        </p:spPr>
      </p:pic>
      <p:sp>
        <p:nvSpPr>
          <p:cNvPr id="14" name="AutoShape 122"/>
          <p:cNvSpPr>
            <a:spLocks noChangeArrowheads="1"/>
          </p:cNvSpPr>
          <p:nvPr/>
        </p:nvSpPr>
        <p:spPr bwMode="gray">
          <a:xfrm>
            <a:off x="335360" y="1055576"/>
            <a:ext cx="8785920" cy="973832"/>
          </a:xfrm>
          <a:prstGeom prst="roundRect">
            <a:avLst>
              <a:gd name="adj" fmla="val 0"/>
            </a:avLst>
          </a:prstGeom>
          <a:noFill/>
          <a:ln w="38100">
            <a:noFill/>
            <a:round/>
            <a:headEnd/>
            <a:tailEnd/>
          </a:ln>
          <a:effectLst>
            <a:outerShdw dist="17961" dir="2700000" algn="ctr" rotWithShape="0">
              <a:schemeClr val="hlink">
                <a:alpha val="50000"/>
              </a:schemeClr>
            </a:outerShdw>
          </a:effectLst>
        </p:spPr>
        <p:txBody>
          <a:bodyPr wrap="none" anchor="ctr"/>
          <a:lstStyle/>
          <a:p>
            <a:pPr algn="l"/>
            <a:r>
              <a:rPr lang="cs-CZ" sz="4400" u="sng" dirty="0">
                <a:solidFill>
                  <a:schemeClr val="bg2">
                    <a:lumMod val="50000"/>
                  </a:schemeClr>
                </a:solidFill>
                <a:ea typeface="굴림" charset="-127"/>
              </a:rPr>
              <a:t>Nová zelená úsporám </a:t>
            </a:r>
          </a:p>
          <a:p>
            <a:pPr algn="l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8015356D-16F8-4567-84FF-67E22FB1A4E6}"/>
              </a:ext>
            </a:extLst>
          </p:cNvPr>
          <p:cNvSpPr txBox="1"/>
          <p:nvPr/>
        </p:nvSpPr>
        <p:spPr>
          <a:xfrm>
            <a:off x="2413116" y="67849"/>
            <a:ext cx="8651436" cy="14645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1075"/>
              </a:spcBef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r>
              <a:rPr lang="cs-CZ" sz="4000" b="1" dirty="0">
                <a:solidFill>
                  <a:srgbClr val="FF0000"/>
                </a:solidFill>
                <a:latin typeface="Eurostile LT Std" pitchFamily="34" charset="0"/>
              </a:rPr>
              <a:t>Nové dotace pro domácnosti  v ČR</a:t>
            </a:r>
            <a:endParaRPr lang="cs-CZ" sz="4000" b="1" dirty="0">
              <a:solidFill>
                <a:srgbClr val="FF0000"/>
              </a:solidFill>
            </a:endParaRPr>
          </a:p>
          <a:p>
            <a:pPr algn="l">
              <a:spcBef>
                <a:spcPts val="1075"/>
              </a:spcBef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endParaRPr lang="cs-CZ" sz="4000" b="1" dirty="0">
              <a:solidFill>
                <a:srgbClr val="FF0000"/>
              </a:solidFill>
              <a:latin typeface="Eurostile LT Std" pitchFamily="34" charset="0"/>
            </a:endParaRPr>
          </a:p>
        </p:txBody>
      </p:sp>
      <p:sp>
        <p:nvSpPr>
          <p:cNvPr id="11" name="Zástupný symbol pro obsah 1">
            <a:extLst>
              <a:ext uri="{FF2B5EF4-FFF2-40B4-BE49-F238E27FC236}">
                <a16:creationId xmlns:a16="http://schemas.microsoft.com/office/drawing/2014/main" id="{5E919213-E3CD-4B0D-B4A7-155349AB9C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914094"/>
            <a:ext cx="8229600" cy="4991016"/>
          </a:xfrm>
        </p:spPr>
        <p:txBody>
          <a:bodyPr>
            <a:normAutofit/>
          </a:bodyPr>
          <a:lstStyle/>
          <a:p>
            <a:pPr lvl="1"/>
            <a:r>
              <a:rPr lang="cs-CZ" dirty="0"/>
              <a:t>současnost (C3.7): až 170 000/150 000 Kč- FVE+SSE (do 10 kWh)</a:t>
            </a:r>
          </a:p>
          <a:p>
            <a:pPr lvl="1"/>
            <a:r>
              <a:rPr lang="cs-CZ" dirty="0"/>
              <a:t>Podzim 2019:  nová výzva- </a:t>
            </a:r>
            <a:r>
              <a:rPr lang="cs-CZ" dirty="0" err="1"/>
              <a:t>FVE+SSE+nabíjecí</a:t>
            </a:r>
            <a:r>
              <a:rPr lang="cs-CZ" dirty="0"/>
              <a:t> stanice elektromobilů</a:t>
            </a:r>
          </a:p>
          <a:p>
            <a:pPr lvl="1"/>
            <a:r>
              <a:rPr lang="cs-CZ" dirty="0"/>
              <a:t>Až 200 000 Kč (???)</a:t>
            </a:r>
          </a:p>
          <a:p>
            <a:pPr marL="457200" lvl="1" indent="0">
              <a:buNone/>
            </a:pPr>
            <a:br>
              <a:rPr lang="cs-CZ" dirty="0"/>
            </a:br>
            <a:br>
              <a:rPr lang="cs-CZ" dirty="0"/>
            </a:br>
            <a:br>
              <a:rPr lang="cs-CZ" dirty="0"/>
            </a:br>
            <a:endParaRPr lang="cs-CZ" dirty="0"/>
          </a:p>
          <a:p>
            <a:pPr lvl="1"/>
            <a:endParaRPr lang="cs-CZ" dirty="0"/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926202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35" name="AutoShape 111"/>
          <p:cNvSpPr>
            <a:spLocks noChangeArrowheads="1"/>
          </p:cNvSpPr>
          <p:nvPr/>
        </p:nvSpPr>
        <p:spPr bwMode="gray">
          <a:xfrm>
            <a:off x="8191501" y="3524251"/>
            <a:ext cx="620713" cy="581025"/>
          </a:xfrm>
          <a:prstGeom prst="roundRect">
            <a:avLst>
              <a:gd name="adj" fmla="val 16667"/>
            </a:avLst>
          </a:prstGeom>
          <a:noFill/>
          <a:ln w="38100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/>
            <a:r>
              <a:rPr kumimoji="1" lang="uk-UA" altLang="ko-KR" sz="2800" b="1">
                <a:solidFill>
                  <a:schemeClr val="bg1"/>
                </a:solidFill>
              </a:rPr>
              <a:t>4</a:t>
            </a:r>
            <a:endParaRPr kumimoji="1" lang="en-US" altLang="ko-KR" sz="2800" b="1">
              <a:solidFill>
                <a:schemeClr val="bg1"/>
              </a:solidFill>
              <a:ea typeface="굴림" charset="-127"/>
            </a:endParaRPr>
          </a:p>
        </p:txBody>
      </p:sp>
      <p:sp>
        <p:nvSpPr>
          <p:cNvPr id="77988" name="AutoShape 164"/>
          <p:cNvSpPr>
            <a:spLocks noChangeArrowheads="1"/>
          </p:cNvSpPr>
          <p:nvPr/>
        </p:nvSpPr>
        <p:spPr bwMode="gray">
          <a:xfrm>
            <a:off x="1676400" y="228600"/>
            <a:ext cx="4495800" cy="685800"/>
          </a:xfrm>
          <a:prstGeom prst="roundRect">
            <a:avLst>
              <a:gd name="adj" fmla="val 0"/>
            </a:avLst>
          </a:prstGeom>
          <a:noFill/>
          <a:ln w="38100">
            <a:noFill/>
            <a:round/>
            <a:headEnd/>
            <a:tailEnd/>
          </a:ln>
          <a:effectLst>
            <a:outerShdw dist="17961" dir="2700000" algn="ctr" rotWithShape="0">
              <a:schemeClr val="hlink">
                <a:alpha val="50000"/>
              </a:schemeClr>
            </a:outerShdw>
          </a:effectLst>
        </p:spPr>
        <p:txBody>
          <a:bodyPr wrap="none" anchor="ctr"/>
          <a:lstStyle/>
          <a:p>
            <a:endParaRPr lang="en-US">
              <a:solidFill>
                <a:schemeClr val="bg1"/>
              </a:solidFill>
            </a:endParaRPr>
          </a:p>
        </p:txBody>
      </p:sp>
      <p:pic>
        <p:nvPicPr>
          <p:cNvPr id="131074" name="Picture 2" descr="Solární Novinky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2390775" cy="800101"/>
          </a:xfrm>
          <a:prstGeom prst="rect">
            <a:avLst/>
          </a:prstGeom>
          <a:noFill/>
        </p:spPr>
      </p:pic>
      <p:sp>
        <p:nvSpPr>
          <p:cNvPr id="14" name="AutoShape 122"/>
          <p:cNvSpPr>
            <a:spLocks noChangeArrowheads="1"/>
          </p:cNvSpPr>
          <p:nvPr/>
        </p:nvSpPr>
        <p:spPr bwMode="gray">
          <a:xfrm>
            <a:off x="335360" y="1055576"/>
            <a:ext cx="8785920" cy="973832"/>
          </a:xfrm>
          <a:prstGeom prst="roundRect">
            <a:avLst>
              <a:gd name="adj" fmla="val 0"/>
            </a:avLst>
          </a:prstGeom>
          <a:noFill/>
          <a:ln w="38100">
            <a:noFill/>
            <a:round/>
            <a:headEnd/>
            <a:tailEnd/>
          </a:ln>
          <a:effectLst>
            <a:outerShdw dist="17961" dir="2700000" algn="ctr" rotWithShape="0">
              <a:schemeClr val="hlink">
                <a:alpha val="50000"/>
              </a:schemeClr>
            </a:outerShdw>
          </a:effectLst>
        </p:spPr>
        <p:txBody>
          <a:bodyPr wrap="none" anchor="ctr"/>
          <a:lstStyle/>
          <a:p>
            <a:pPr algn="l"/>
            <a:r>
              <a:rPr lang="cs-CZ" sz="4400" u="sng" dirty="0">
                <a:solidFill>
                  <a:schemeClr val="bg2">
                    <a:lumMod val="50000"/>
                  </a:schemeClr>
                </a:solidFill>
                <a:ea typeface="굴림" charset="-127"/>
              </a:rPr>
              <a:t>Program OPPIK – Úspory energie </a:t>
            </a:r>
          </a:p>
          <a:p>
            <a:pPr algn="l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8015356D-16F8-4567-84FF-67E22FB1A4E6}"/>
              </a:ext>
            </a:extLst>
          </p:cNvPr>
          <p:cNvSpPr txBox="1"/>
          <p:nvPr/>
        </p:nvSpPr>
        <p:spPr>
          <a:xfrm>
            <a:off x="2390775" y="94700"/>
            <a:ext cx="7751496" cy="14645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1075"/>
              </a:spcBef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r>
              <a:rPr lang="cs-CZ" sz="4000" b="1" dirty="0">
                <a:solidFill>
                  <a:srgbClr val="FF0000"/>
                </a:solidFill>
                <a:latin typeface="Eurostile LT Std" pitchFamily="34" charset="0"/>
              </a:rPr>
              <a:t>Nové dotace pro firmy v ČR</a:t>
            </a:r>
            <a:endParaRPr lang="cs-CZ" sz="4000" b="1" dirty="0">
              <a:solidFill>
                <a:srgbClr val="FF0000"/>
              </a:solidFill>
            </a:endParaRPr>
          </a:p>
          <a:p>
            <a:pPr algn="l">
              <a:spcBef>
                <a:spcPts val="1075"/>
              </a:spcBef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endParaRPr lang="cs-CZ" sz="4000" b="1" dirty="0">
              <a:solidFill>
                <a:srgbClr val="FF0000"/>
              </a:solidFill>
              <a:latin typeface="Eurostile LT Std" pitchFamily="34" charset="0"/>
            </a:endParaRPr>
          </a:p>
        </p:txBody>
      </p:sp>
      <p:sp>
        <p:nvSpPr>
          <p:cNvPr id="11" name="Zástupný symbol pro obsah 1">
            <a:extLst>
              <a:ext uri="{FF2B5EF4-FFF2-40B4-BE49-F238E27FC236}">
                <a16:creationId xmlns:a16="http://schemas.microsoft.com/office/drawing/2014/main" id="{5E919213-E3CD-4B0D-B4A7-155349AB9C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914094"/>
            <a:ext cx="8229600" cy="4991016"/>
          </a:xfrm>
        </p:spPr>
        <p:txBody>
          <a:bodyPr>
            <a:normAutofit/>
          </a:bodyPr>
          <a:lstStyle/>
          <a:p>
            <a:pPr lvl="1"/>
            <a:r>
              <a:rPr lang="cs-CZ" dirty="0"/>
              <a:t>Od 1.9.2019 – nová výzva č. 4</a:t>
            </a:r>
          </a:p>
          <a:p>
            <a:pPr lvl="1"/>
            <a:r>
              <a:rPr lang="cs-CZ" dirty="0"/>
              <a:t>2 000 000 000 Kč</a:t>
            </a:r>
          </a:p>
          <a:p>
            <a:pPr lvl="1"/>
            <a:r>
              <a:rPr lang="cs-CZ" dirty="0"/>
              <a:t>Podpora akumulace energie – nutnost vlastního zdroje z OZE (např. FVE, nebo KVET)</a:t>
            </a:r>
          </a:p>
          <a:p>
            <a:pPr lvl="1"/>
            <a:r>
              <a:rPr lang="cs-CZ" dirty="0"/>
              <a:t>Parametry zatím neupřesněny</a:t>
            </a:r>
          </a:p>
          <a:p>
            <a:pPr lvl="1"/>
            <a:br>
              <a:rPr lang="cs-CZ" dirty="0"/>
            </a:br>
            <a:br>
              <a:rPr lang="cs-CZ" dirty="0"/>
            </a:br>
            <a:br>
              <a:rPr lang="cs-CZ" dirty="0"/>
            </a:br>
            <a:endParaRPr lang="cs-CZ" dirty="0"/>
          </a:p>
          <a:p>
            <a:pPr lvl="1"/>
            <a:endParaRPr lang="cs-CZ" dirty="0"/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247279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35" name="AutoShape 111"/>
          <p:cNvSpPr>
            <a:spLocks noChangeArrowheads="1"/>
          </p:cNvSpPr>
          <p:nvPr/>
        </p:nvSpPr>
        <p:spPr bwMode="gray">
          <a:xfrm>
            <a:off x="8191501" y="3524251"/>
            <a:ext cx="620713" cy="581025"/>
          </a:xfrm>
          <a:prstGeom prst="roundRect">
            <a:avLst>
              <a:gd name="adj" fmla="val 16667"/>
            </a:avLst>
          </a:prstGeom>
          <a:noFill/>
          <a:ln w="38100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/>
            <a:r>
              <a:rPr kumimoji="1" lang="uk-UA" altLang="ko-KR" sz="2800" b="1">
                <a:solidFill>
                  <a:schemeClr val="bg1"/>
                </a:solidFill>
              </a:rPr>
              <a:t>4</a:t>
            </a:r>
            <a:endParaRPr kumimoji="1" lang="en-US" altLang="ko-KR" sz="2800" b="1">
              <a:solidFill>
                <a:schemeClr val="bg1"/>
              </a:solidFill>
              <a:ea typeface="굴림" charset="-127"/>
            </a:endParaRPr>
          </a:p>
        </p:txBody>
      </p:sp>
      <p:sp>
        <p:nvSpPr>
          <p:cNvPr id="77988" name="AutoShape 164"/>
          <p:cNvSpPr>
            <a:spLocks noChangeArrowheads="1"/>
          </p:cNvSpPr>
          <p:nvPr/>
        </p:nvSpPr>
        <p:spPr bwMode="gray">
          <a:xfrm>
            <a:off x="1676400" y="228600"/>
            <a:ext cx="4495800" cy="685800"/>
          </a:xfrm>
          <a:prstGeom prst="roundRect">
            <a:avLst>
              <a:gd name="adj" fmla="val 0"/>
            </a:avLst>
          </a:prstGeom>
          <a:noFill/>
          <a:ln w="38100">
            <a:noFill/>
            <a:round/>
            <a:headEnd/>
            <a:tailEnd/>
          </a:ln>
          <a:effectLst>
            <a:outerShdw dist="17961" dir="2700000" algn="ctr" rotWithShape="0">
              <a:schemeClr val="hlink">
                <a:alpha val="50000"/>
              </a:schemeClr>
            </a:outerShdw>
          </a:effectLst>
        </p:spPr>
        <p:txBody>
          <a:bodyPr wrap="none" anchor="ctr"/>
          <a:lstStyle/>
          <a:p>
            <a:endParaRPr lang="en-US">
              <a:solidFill>
                <a:schemeClr val="bg1"/>
              </a:solidFill>
            </a:endParaRPr>
          </a:p>
        </p:txBody>
      </p:sp>
      <p:pic>
        <p:nvPicPr>
          <p:cNvPr id="131074" name="Picture 2" descr="Solární Novinky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2390775" cy="800101"/>
          </a:xfrm>
          <a:prstGeom prst="rect">
            <a:avLst/>
          </a:prstGeom>
          <a:noFill/>
        </p:spPr>
      </p:pic>
      <p:sp>
        <p:nvSpPr>
          <p:cNvPr id="14" name="AutoShape 122"/>
          <p:cNvSpPr>
            <a:spLocks noChangeArrowheads="1"/>
          </p:cNvSpPr>
          <p:nvPr/>
        </p:nvSpPr>
        <p:spPr bwMode="gray">
          <a:xfrm>
            <a:off x="335360" y="1055576"/>
            <a:ext cx="8785920" cy="973832"/>
          </a:xfrm>
          <a:prstGeom prst="roundRect">
            <a:avLst>
              <a:gd name="adj" fmla="val 0"/>
            </a:avLst>
          </a:prstGeom>
          <a:noFill/>
          <a:ln w="38100">
            <a:noFill/>
            <a:round/>
            <a:headEnd/>
            <a:tailEnd/>
          </a:ln>
          <a:effectLst>
            <a:outerShdw dist="17961" dir="2700000" algn="ctr" rotWithShape="0">
              <a:schemeClr val="hlink">
                <a:alpha val="50000"/>
              </a:schemeClr>
            </a:outerShdw>
          </a:effectLst>
        </p:spPr>
        <p:txBody>
          <a:bodyPr wrap="none" anchor="ctr"/>
          <a:lstStyle/>
          <a:p>
            <a:pPr algn="l"/>
            <a:r>
              <a:rPr lang="cs-CZ" sz="4400" u="sng" dirty="0">
                <a:solidFill>
                  <a:schemeClr val="bg2">
                    <a:lumMod val="50000"/>
                  </a:schemeClr>
                </a:solidFill>
                <a:ea typeface="굴림" charset="-127"/>
              </a:rPr>
              <a:t>Program OPPIK – NUTS- akumulace </a:t>
            </a:r>
          </a:p>
          <a:p>
            <a:pPr algn="l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8015356D-16F8-4567-84FF-67E22FB1A4E6}"/>
              </a:ext>
            </a:extLst>
          </p:cNvPr>
          <p:cNvSpPr txBox="1"/>
          <p:nvPr/>
        </p:nvSpPr>
        <p:spPr>
          <a:xfrm>
            <a:off x="2390775" y="94700"/>
            <a:ext cx="7751496" cy="14645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1075"/>
              </a:spcBef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r>
              <a:rPr lang="cs-CZ" sz="4000" b="1" dirty="0">
                <a:solidFill>
                  <a:srgbClr val="FF0000"/>
                </a:solidFill>
                <a:latin typeface="Eurostile LT Std" pitchFamily="34" charset="0"/>
              </a:rPr>
              <a:t>Nové dotace pro firmy v ČR</a:t>
            </a:r>
            <a:endParaRPr lang="cs-CZ" sz="4000" b="1" dirty="0">
              <a:solidFill>
                <a:srgbClr val="FF0000"/>
              </a:solidFill>
            </a:endParaRPr>
          </a:p>
          <a:p>
            <a:pPr algn="l">
              <a:spcBef>
                <a:spcPts val="1075"/>
              </a:spcBef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endParaRPr lang="cs-CZ" sz="4000" b="1" dirty="0">
              <a:solidFill>
                <a:srgbClr val="FF0000"/>
              </a:solidFill>
              <a:latin typeface="Eurostile LT Std" pitchFamily="34" charset="0"/>
            </a:endParaRPr>
          </a:p>
        </p:txBody>
      </p:sp>
      <p:sp>
        <p:nvSpPr>
          <p:cNvPr id="11" name="Zástupný symbol pro obsah 1">
            <a:extLst>
              <a:ext uri="{FF2B5EF4-FFF2-40B4-BE49-F238E27FC236}">
                <a16:creationId xmlns:a16="http://schemas.microsoft.com/office/drawing/2014/main" id="{5E919213-E3CD-4B0D-B4A7-155349AB9C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914094"/>
            <a:ext cx="8229600" cy="4991016"/>
          </a:xfrm>
        </p:spPr>
        <p:txBody>
          <a:bodyPr>
            <a:normAutofit/>
          </a:bodyPr>
          <a:lstStyle/>
          <a:p>
            <a:pPr lvl="1"/>
            <a:r>
              <a:rPr lang="cs-CZ" dirty="0"/>
              <a:t>Od 1.10.2019 – nová výzva č. 5</a:t>
            </a:r>
          </a:p>
          <a:p>
            <a:pPr lvl="1"/>
            <a:r>
              <a:rPr lang="cs-CZ" dirty="0"/>
              <a:t>50 000 000 Kč</a:t>
            </a:r>
          </a:p>
          <a:p>
            <a:pPr lvl="1"/>
            <a:r>
              <a:rPr lang="cs-CZ" dirty="0"/>
              <a:t>Pilotní projekty na zavádění akumulace energie </a:t>
            </a:r>
          </a:p>
          <a:p>
            <a:pPr lvl="1"/>
            <a:r>
              <a:rPr lang="cs-CZ" dirty="0"/>
              <a:t>Parametry zatím neupřesněny</a:t>
            </a:r>
          </a:p>
          <a:p>
            <a:pPr marL="457200" lvl="1" indent="0">
              <a:buNone/>
            </a:pPr>
            <a:br>
              <a:rPr lang="cs-CZ" dirty="0"/>
            </a:br>
            <a:br>
              <a:rPr lang="cs-CZ" dirty="0"/>
            </a:br>
            <a:br>
              <a:rPr lang="cs-CZ" dirty="0"/>
            </a:br>
            <a:endParaRPr lang="cs-CZ" dirty="0"/>
          </a:p>
          <a:p>
            <a:pPr lvl="1"/>
            <a:endParaRPr lang="cs-CZ" dirty="0"/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620728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35" name="AutoShape 111"/>
          <p:cNvSpPr>
            <a:spLocks noChangeArrowheads="1"/>
          </p:cNvSpPr>
          <p:nvPr/>
        </p:nvSpPr>
        <p:spPr bwMode="gray">
          <a:xfrm>
            <a:off x="8191501" y="3524251"/>
            <a:ext cx="620713" cy="581025"/>
          </a:xfrm>
          <a:prstGeom prst="roundRect">
            <a:avLst>
              <a:gd name="adj" fmla="val 16667"/>
            </a:avLst>
          </a:prstGeom>
          <a:noFill/>
          <a:ln w="38100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/>
            <a:r>
              <a:rPr kumimoji="1" lang="uk-UA" altLang="ko-KR" sz="2800" b="1">
                <a:solidFill>
                  <a:schemeClr val="bg1"/>
                </a:solidFill>
              </a:rPr>
              <a:t>4</a:t>
            </a:r>
            <a:endParaRPr kumimoji="1" lang="en-US" altLang="ko-KR" sz="2800" b="1">
              <a:solidFill>
                <a:schemeClr val="bg1"/>
              </a:solidFill>
              <a:ea typeface="굴림" charset="-127"/>
            </a:endParaRPr>
          </a:p>
        </p:txBody>
      </p:sp>
      <p:sp>
        <p:nvSpPr>
          <p:cNvPr id="77988" name="AutoShape 164"/>
          <p:cNvSpPr>
            <a:spLocks noChangeArrowheads="1"/>
          </p:cNvSpPr>
          <p:nvPr/>
        </p:nvSpPr>
        <p:spPr bwMode="gray">
          <a:xfrm>
            <a:off x="1676400" y="228600"/>
            <a:ext cx="4495800" cy="685800"/>
          </a:xfrm>
          <a:prstGeom prst="roundRect">
            <a:avLst>
              <a:gd name="adj" fmla="val 0"/>
            </a:avLst>
          </a:prstGeom>
          <a:noFill/>
          <a:ln w="38100">
            <a:noFill/>
            <a:round/>
            <a:headEnd/>
            <a:tailEnd/>
          </a:ln>
          <a:effectLst>
            <a:outerShdw dist="17961" dir="2700000" algn="ctr" rotWithShape="0">
              <a:schemeClr val="hlink">
                <a:alpha val="50000"/>
              </a:schemeClr>
            </a:outerShdw>
          </a:effectLst>
        </p:spPr>
        <p:txBody>
          <a:bodyPr wrap="none" anchor="ctr"/>
          <a:lstStyle/>
          <a:p>
            <a:endParaRPr lang="en-US">
              <a:solidFill>
                <a:schemeClr val="bg1"/>
              </a:solidFill>
            </a:endParaRPr>
          </a:p>
        </p:txBody>
      </p:sp>
      <p:pic>
        <p:nvPicPr>
          <p:cNvPr id="131074" name="Picture 2" descr="Solární Novinky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2390775" cy="800101"/>
          </a:xfrm>
          <a:prstGeom prst="rect">
            <a:avLst/>
          </a:prstGeom>
          <a:noFill/>
        </p:spPr>
      </p:pic>
      <p:sp>
        <p:nvSpPr>
          <p:cNvPr id="14" name="AutoShape 122"/>
          <p:cNvSpPr>
            <a:spLocks noChangeArrowheads="1"/>
          </p:cNvSpPr>
          <p:nvPr/>
        </p:nvSpPr>
        <p:spPr bwMode="gray">
          <a:xfrm>
            <a:off x="335360" y="1055576"/>
            <a:ext cx="8785920" cy="973832"/>
          </a:xfrm>
          <a:prstGeom prst="roundRect">
            <a:avLst>
              <a:gd name="adj" fmla="val 0"/>
            </a:avLst>
          </a:prstGeom>
          <a:noFill/>
          <a:ln w="38100">
            <a:noFill/>
            <a:round/>
            <a:headEnd/>
            <a:tailEnd/>
          </a:ln>
          <a:effectLst>
            <a:outerShdw dist="17961" dir="2700000" algn="ctr" rotWithShape="0">
              <a:schemeClr val="hlink">
                <a:alpha val="50000"/>
              </a:schemeClr>
            </a:outerShdw>
          </a:effectLst>
        </p:spPr>
        <p:txBody>
          <a:bodyPr wrap="none" anchor="ctr"/>
          <a:lstStyle/>
          <a:p>
            <a:pPr algn="l"/>
            <a:r>
              <a:rPr lang="cs-CZ" sz="4400" u="sng" dirty="0">
                <a:solidFill>
                  <a:schemeClr val="bg2">
                    <a:lumMod val="50000"/>
                  </a:schemeClr>
                </a:solidFill>
                <a:ea typeface="굴림" charset="-127"/>
              </a:rPr>
              <a:t>Program OPPIK – Nové FVE s/bez akumulace </a:t>
            </a:r>
          </a:p>
          <a:p>
            <a:pPr algn="l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8015356D-16F8-4567-84FF-67E22FB1A4E6}"/>
              </a:ext>
            </a:extLst>
          </p:cNvPr>
          <p:cNvSpPr txBox="1"/>
          <p:nvPr/>
        </p:nvSpPr>
        <p:spPr>
          <a:xfrm>
            <a:off x="2390775" y="94700"/>
            <a:ext cx="7751496" cy="14645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1075"/>
              </a:spcBef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r>
              <a:rPr lang="cs-CZ" sz="4000" b="1" dirty="0">
                <a:solidFill>
                  <a:srgbClr val="FF0000"/>
                </a:solidFill>
                <a:latin typeface="Eurostile LT Std" pitchFamily="34" charset="0"/>
              </a:rPr>
              <a:t>Nové dotace pro firmy v ČR</a:t>
            </a:r>
            <a:endParaRPr lang="cs-CZ" sz="4000" b="1" dirty="0">
              <a:solidFill>
                <a:srgbClr val="FF0000"/>
              </a:solidFill>
            </a:endParaRPr>
          </a:p>
          <a:p>
            <a:pPr algn="l">
              <a:spcBef>
                <a:spcPts val="1075"/>
              </a:spcBef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endParaRPr lang="cs-CZ" sz="4000" b="1" dirty="0">
              <a:solidFill>
                <a:srgbClr val="FF0000"/>
              </a:solidFill>
              <a:latin typeface="Eurostile LT Std" pitchFamily="34" charset="0"/>
            </a:endParaRPr>
          </a:p>
        </p:txBody>
      </p:sp>
      <p:sp>
        <p:nvSpPr>
          <p:cNvPr id="11" name="Zástupný symbol pro obsah 1">
            <a:extLst>
              <a:ext uri="{FF2B5EF4-FFF2-40B4-BE49-F238E27FC236}">
                <a16:creationId xmlns:a16="http://schemas.microsoft.com/office/drawing/2014/main" id="{5E919213-E3CD-4B0D-B4A7-155349AB9C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914094"/>
            <a:ext cx="10369152" cy="4991016"/>
          </a:xfrm>
        </p:spPr>
        <p:txBody>
          <a:bodyPr>
            <a:normAutofit/>
          </a:bodyPr>
          <a:lstStyle/>
          <a:p>
            <a:pPr lvl="1"/>
            <a:r>
              <a:rPr lang="cs-CZ" dirty="0"/>
              <a:t>4. kvartál 2019 (?)</a:t>
            </a:r>
          </a:p>
          <a:p>
            <a:pPr lvl="1"/>
            <a:r>
              <a:rPr lang="cs-CZ" dirty="0"/>
              <a:t>nová výzva č. 4</a:t>
            </a:r>
          </a:p>
          <a:p>
            <a:pPr lvl="1"/>
            <a:r>
              <a:rPr lang="cs-CZ" dirty="0"/>
              <a:t>2 000 000 000 Kč</a:t>
            </a:r>
          </a:p>
          <a:p>
            <a:pPr lvl="1"/>
            <a:r>
              <a:rPr lang="cs-CZ" dirty="0"/>
              <a:t>Podpora akumulace energie v kombinaci s FVE do 1 MW </a:t>
            </a:r>
          </a:p>
          <a:p>
            <a:pPr lvl="1"/>
            <a:r>
              <a:rPr lang="cs-CZ" dirty="0"/>
              <a:t>Jednání na MPO pokračuje</a:t>
            </a:r>
          </a:p>
          <a:p>
            <a:pPr marL="457200" lvl="1" indent="0">
              <a:buNone/>
            </a:pPr>
            <a:br>
              <a:rPr lang="cs-CZ" dirty="0"/>
            </a:br>
            <a:br>
              <a:rPr lang="cs-CZ" dirty="0"/>
            </a:br>
            <a:br>
              <a:rPr lang="cs-CZ" dirty="0"/>
            </a:br>
            <a:endParaRPr lang="cs-CZ" dirty="0"/>
          </a:p>
          <a:p>
            <a:pPr lvl="1"/>
            <a:endParaRPr lang="cs-CZ" dirty="0"/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816515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35" name="AutoShape 111"/>
          <p:cNvSpPr>
            <a:spLocks noChangeArrowheads="1"/>
          </p:cNvSpPr>
          <p:nvPr/>
        </p:nvSpPr>
        <p:spPr bwMode="gray">
          <a:xfrm>
            <a:off x="8191501" y="3524251"/>
            <a:ext cx="620713" cy="581025"/>
          </a:xfrm>
          <a:prstGeom prst="roundRect">
            <a:avLst>
              <a:gd name="adj" fmla="val 16667"/>
            </a:avLst>
          </a:prstGeom>
          <a:noFill/>
          <a:ln w="38100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/>
            <a:r>
              <a:rPr kumimoji="1" lang="uk-UA" altLang="ko-KR" sz="2800" b="1">
                <a:solidFill>
                  <a:schemeClr val="bg1"/>
                </a:solidFill>
              </a:rPr>
              <a:t>4</a:t>
            </a:r>
            <a:endParaRPr kumimoji="1" lang="en-US" altLang="ko-KR" sz="2800" b="1">
              <a:solidFill>
                <a:schemeClr val="bg1"/>
              </a:solidFill>
              <a:ea typeface="굴림" charset="-127"/>
            </a:endParaRPr>
          </a:p>
        </p:txBody>
      </p:sp>
      <p:sp>
        <p:nvSpPr>
          <p:cNvPr id="77988" name="AutoShape 164"/>
          <p:cNvSpPr>
            <a:spLocks noChangeArrowheads="1"/>
          </p:cNvSpPr>
          <p:nvPr/>
        </p:nvSpPr>
        <p:spPr bwMode="gray">
          <a:xfrm>
            <a:off x="1676400" y="228600"/>
            <a:ext cx="4495800" cy="685800"/>
          </a:xfrm>
          <a:prstGeom prst="roundRect">
            <a:avLst>
              <a:gd name="adj" fmla="val 0"/>
            </a:avLst>
          </a:prstGeom>
          <a:noFill/>
          <a:ln w="38100">
            <a:noFill/>
            <a:round/>
            <a:headEnd/>
            <a:tailEnd/>
          </a:ln>
          <a:effectLst>
            <a:outerShdw dist="17961" dir="2700000" algn="ctr" rotWithShape="0">
              <a:schemeClr val="hlink">
                <a:alpha val="50000"/>
              </a:schemeClr>
            </a:outerShdw>
          </a:effectLst>
        </p:spPr>
        <p:txBody>
          <a:bodyPr wrap="none" anchor="ctr"/>
          <a:lstStyle/>
          <a:p>
            <a:endParaRPr lang="en-US">
              <a:solidFill>
                <a:schemeClr val="bg1"/>
              </a:solidFill>
            </a:endParaRPr>
          </a:p>
        </p:txBody>
      </p:sp>
      <p:pic>
        <p:nvPicPr>
          <p:cNvPr id="131074" name="Picture 2" descr="Solární Novinky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2390775" cy="800101"/>
          </a:xfrm>
          <a:prstGeom prst="rect">
            <a:avLst/>
          </a:prstGeom>
          <a:noFill/>
        </p:spPr>
      </p:pic>
      <p:sp>
        <p:nvSpPr>
          <p:cNvPr id="14" name="AutoShape 122"/>
          <p:cNvSpPr>
            <a:spLocks noChangeArrowheads="1"/>
          </p:cNvSpPr>
          <p:nvPr/>
        </p:nvSpPr>
        <p:spPr bwMode="gray">
          <a:xfrm>
            <a:off x="335360" y="1055576"/>
            <a:ext cx="8785920" cy="973832"/>
          </a:xfrm>
          <a:prstGeom prst="roundRect">
            <a:avLst>
              <a:gd name="adj" fmla="val 0"/>
            </a:avLst>
          </a:prstGeom>
          <a:noFill/>
          <a:ln w="38100">
            <a:noFill/>
            <a:round/>
            <a:headEnd/>
            <a:tailEnd/>
          </a:ln>
          <a:effectLst>
            <a:outerShdw dist="17961" dir="2700000" algn="ctr" rotWithShape="0">
              <a:schemeClr val="hlink">
                <a:alpha val="50000"/>
              </a:schemeClr>
            </a:outerShdw>
          </a:effectLst>
        </p:spPr>
        <p:txBody>
          <a:bodyPr wrap="none" anchor="ctr"/>
          <a:lstStyle/>
          <a:p>
            <a:pPr algn="l"/>
            <a:r>
              <a:rPr lang="cs-CZ" sz="4400" u="sng" dirty="0">
                <a:solidFill>
                  <a:schemeClr val="bg2">
                    <a:lumMod val="50000"/>
                  </a:schemeClr>
                </a:solidFill>
                <a:ea typeface="굴림" charset="-127"/>
              </a:rPr>
              <a:t>Co asi brzy přijde? </a:t>
            </a:r>
          </a:p>
          <a:p>
            <a:pPr algn="l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8015356D-16F8-4567-84FF-67E22FB1A4E6}"/>
              </a:ext>
            </a:extLst>
          </p:cNvPr>
          <p:cNvSpPr txBox="1"/>
          <p:nvPr/>
        </p:nvSpPr>
        <p:spPr>
          <a:xfrm>
            <a:off x="2390775" y="94700"/>
            <a:ext cx="7751496" cy="14645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1075"/>
              </a:spcBef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r>
              <a:rPr lang="cs-CZ" sz="4000" b="1" dirty="0">
                <a:solidFill>
                  <a:srgbClr val="FF0000"/>
                </a:solidFill>
                <a:latin typeface="Eurostile LT Std" pitchFamily="34" charset="0"/>
              </a:rPr>
              <a:t>Zajímavé bateriové projekty</a:t>
            </a:r>
            <a:endParaRPr lang="cs-CZ" sz="4000" b="1" dirty="0">
              <a:solidFill>
                <a:srgbClr val="FF0000"/>
              </a:solidFill>
            </a:endParaRPr>
          </a:p>
          <a:p>
            <a:pPr algn="l">
              <a:spcBef>
                <a:spcPts val="1075"/>
              </a:spcBef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endParaRPr lang="cs-CZ" sz="4000" b="1" dirty="0">
              <a:solidFill>
                <a:srgbClr val="FF0000"/>
              </a:solidFill>
              <a:latin typeface="Eurostile LT Std" pitchFamily="34" charset="0"/>
            </a:endParaRPr>
          </a:p>
        </p:txBody>
      </p:sp>
      <p:sp>
        <p:nvSpPr>
          <p:cNvPr id="11" name="Zástupný symbol pro obsah 1">
            <a:extLst>
              <a:ext uri="{FF2B5EF4-FFF2-40B4-BE49-F238E27FC236}">
                <a16:creationId xmlns:a16="http://schemas.microsoft.com/office/drawing/2014/main" id="{5E919213-E3CD-4B0D-B4A7-155349AB9C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914094"/>
            <a:ext cx="10369152" cy="4991016"/>
          </a:xfrm>
        </p:spPr>
        <p:txBody>
          <a:bodyPr>
            <a:normAutofit/>
          </a:bodyPr>
          <a:lstStyle/>
          <a:p>
            <a:pPr lvl="1"/>
            <a:r>
              <a:rPr lang="cs-CZ" dirty="0"/>
              <a:t>1 000 MW baterie v SRN- stabilizace sítě (2020-23)</a:t>
            </a:r>
          </a:p>
          <a:p>
            <a:pPr lvl="1"/>
            <a:r>
              <a:rPr lang="cs-CZ" dirty="0"/>
              <a:t>HE3DA: 20 MW baterie</a:t>
            </a:r>
          </a:p>
          <a:p>
            <a:pPr lvl="1"/>
            <a:r>
              <a:rPr lang="cs-CZ" dirty="0"/>
              <a:t>Škoda: 60 MW – virtuální baterie</a:t>
            </a:r>
          </a:p>
          <a:p>
            <a:pPr lvl="1"/>
            <a:r>
              <a:rPr lang="cs-CZ" dirty="0"/>
              <a:t>Teplárny: několik až 10 MW baterii</a:t>
            </a:r>
          </a:p>
          <a:p>
            <a:pPr lvl="1"/>
            <a:r>
              <a:rPr lang="cs-CZ" dirty="0"/>
              <a:t>Češi staví 50 MW baterii v SRN (2020) – projekt LEAG/Big </a:t>
            </a:r>
            <a:r>
              <a:rPr lang="cs-CZ" dirty="0" err="1"/>
              <a:t>Battery</a:t>
            </a:r>
            <a:r>
              <a:rPr lang="cs-CZ" dirty="0"/>
              <a:t> </a:t>
            </a:r>
            <a:r>
              <a:rPr lang="cs-CZ" dirty="0" err="1"/>
              <a:t>Lausitz</a:t>
            </a:r>
            <a:r>
              <a:rPr lang="cs-CZ" dirty="0"/>
              <a:t> </a:t>
            </a:r>
            <a:r>
              <a:rPr lang="cs-CZ"/>
              <a:t>(EPH-Křetínský</a:t>
            </a:r>
            <a:r>
              <a:rPr lang="cs-CZ" dirty="0"/>
              <a:t>)</a:t>
            </a:r>
          </a:p>
          <a:p>
            <a:pPr marL="457200" lvl="1" indent="0">
              <a:buNone/>
            </a:pPr>
            <a:br>
              <a:rPr lang="cs-CZ" dirty="0"/>
            </a:br>
            <a:br>
              <a:rPr lang="cs-CZ" dirty="0"/>
            </a:br>
            <a:br>
              <a:rPr lang="cs-CZ" dirty="0"/>
            </a:br>
            <a:endParaRPr lang="cs-CZ" dirty="0"/>
          </a:p>
          <a:p>
            <a:pPr lvl="1"/>
            <a:endParaRPr lang="cs-CZ" dirty="0"/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764616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2" name="AutoShape 12"/>
          <p:cNvSpPr>
            <a:spLocks noChangeArrowheads="1"/>
          </p:cNvSpPr>
          <p:nvPr/>
        </p:nvSpPr>
        <p:spPr bwMode="gray">
          <a:xfrm>
            <a:off x="3302001" y="2905126"/>
            <a:ext cx="620713" cy="58102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/>
            <a:r>
              <a:rPr kumimoji="1" lang="cs-CZ" altLang="ko-KR" sz="1800" b="1">
                <a:solidFill>
                  <a:schemeClr val="bg1"/>
                </a:solidFill>
              </a:rPr>
              <a:t>2</a:t>
            </a:r>
            <a:endParaRPr kumimoji="1" lang="en-US" altLang="ko-KR" sz="1800" b="1">
              <a:solidFill>
                <a:schemeClr val="bg1"/>
              </a:solidFill>
              <a:ea typeface="굴림" charset="-127"/>
            </a:endParaRPr>
          </a:p>
        </p:txBody>
      </p:sp>
      <p:sp>
        <p:nvSpPr>
          <p:cNvPr id="41020" name="AutoShape 60"/>
          <p:cNvSpPr>
            <a:spLocks noChangeArrowheads="1"/>
          </p:cNvSpPr>
          <p:nvPr/>
        </p:nvSpPr>
        <p:spPr bwMode="gray">
          <a:xfrm>
            <a:off x="3309938" y="3746501"/>
            <a:ext cx="620712" cy="58102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/>
            <a:r>
              <a:rPr kumimoji="1" lang="cs-CZ" altLang="ko-KR" sz="1800" b="1">
                <a:solidFill>
                  <a:schemeClr val="bg1"/>
                </a:solidFill>
              </a:rPr>
              <a:t>3</a:t>
            </a:r>
            <a:endParaRPr kumimoji="1" lang="en-US" altLang="ko-KR" sz="1800" b="1">
              <a:solidFill>
                <a:schemeClr val="bg1"/>
              </a:solidFill>
              <a:ea typeface="굴림" charset="-127"/>
            </a:endParaRPr>
          </a:p>
        </p:txBody>
      </p:sp>
      <p:sp>
        <p:nvSpPr>
          <p:cNvPr id="41023" name="AutoShape 63"/>
          <p:cNvSpPr>
            <a:spLocks noChangeArrowheads="1"/>
          </p:cNvSpPr>
          <p:nvPr/>
        </p:nvSpPr>
        <p:spPr bwMode="gray">
          <a:xfrm>
            <a:off x="3309938" y="4572001"/>
            <a:ext cx="620712" cy="58102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/>
            <a:r>
              <a:rPr kumimoji="1" lang="cs-CZ" altLang="ko-KR" sz="1800" b="1">
                <a:solidFill>
                  <a:schemeClr val="bg1"/>
                </a:solidFill>
              </a:rPr>
              <a:t>4</a:t>
            </a:r>
            <a:endParaRPr kumimoji="1" lang="en-US" altLang="ko-KR" sz="1800" b="1">
              <a:solidFill>
                <a:schemeClr val="bg1"/>
              </a:solidFill>
              <a:ea typeface="굴림" charset="-127"/>
            </a:endParaRPr>
          </a:p>
        </p:txBody>
      </p:sp>
      <p:sp>
        <p:nvSpPr>
          <p:cNvPr id="41026" name="AutoShape 66"/>
          <p:cNvSpPr>
            <a:spLocks noChangeArrowheads="1"/>
          </p:cNvSpPr>
          <p:nvPr/>
        </p:nvSpPr>
        <p:spPr bwMode="gray">
          <a:xfrm>
            <a:off x="3309938" y="5400676"/>
            <a:ext cx="620712" cy="58102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/>
            <a:r>
              <a:rPr kumimoji="1" lang="cs-CZ" altLang="ko-KR" sz="1800" b="1">
                <a:solidFill>
                  <a:schemeClr val="bg1"/>
                </a:solidFill>
              </a:rPr>
              <a:t>5</a:t>
            </a:r>
            <a:endParaRPr kumimoji="1" lang="en-US" altLang="ko-KR" sz="1800" b="1">
              <a:solidFill>
                <a:schemeClr val="bg1"/>
              </a:solidFill>
              <a:ea typeface="굴림" charset="-127"/>
            </a:endParaRPr>
          </a:p>
        </p:txBody>
      </p:sp>
      <p:sp>
        <p:nvSpPr>
          <p:cNvPr id="23" name="Rectangle 13"/>
          <p:cNvSpPr>
            <a:spLocks noChangeArrowheads="1"/>
          </p:cNvSpPr>
          <p:nvPr/>
        </p:nvSpPr>
        <p:spPr bwMode="auto">
          <a:xfrm>
            <a:off x="2423592" y="2924945"/>
            <a:ext cx="7560840" cy="45719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cs-CZ" sz="100" baseline="-25000"/>
          </a:p>
        </p:txBody>
      </p:sp>
      <p:sp>
        <p:nvSpPr>
          <p:cNvPr id="24" name="Oval 8"/>
          <p:cNvSpPr>
            <a:spLocks noChangeArrowheads="1"/>
          </p:cNvSpPr>
          <p:nvPr/>
        </p:nvSpPr>
        <p:spPr bwMode="auto">
          <a:xfrm>
            <a:off x="1919537" y="2492897"/>
            <a:ext cx="517525" cy="517525"/>
          </a:xfrm>
          <a:prstGeom prst="ellipse">
            <a:avLst/>
          </a:prstGeom>
          <a:solidFill>
            <a:schemeClr val="bg2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cs-CZ">
              <a:solidFill>
                <a:srgbClr val="FFFF00"/>
              </a:solidFill>
            </a:endParaRPr>
          </a:p>
        </p:txBody>
      </p:sp>
      <p:sp>
        <p:nvSpPr>
          <p:cNvPr id="29" name="Oval 9"/>
          <p:cNvSpPr>
            <a:spLocks noChangeArrowheads="1"/>
          </p:cNvSpPr>
          <p:nvPr/>
        </p:nvSpPr>
        <p:spPr bwMode="auto">
          <a:xfrm flipH="1">
            <a:off x="1991545" y="2492896"/>
            <a:ext cx="404813" cy="288032"/>
          </a:xfrm>
          <a:prstGeom prst="ellipse">
            <a:avLst/>
          </a:prstGeom>
          <a:gradFill rotWithShape="1">
            <a:gsLst>
              <a:gs pos="0">
                <a:schemeClr val="bg2">
                  <a:gamma/>
                  <a:tint val="0"/>
                  <a:invGamma/>
                </a:schemeClr>
              </a:gs>
              <a:gs pos="100000">
                <a:schemeClr val="bg2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/>
            <a:r>
              <a:rPr kumimoji="1" lang="cs-CZ" altLang="ko-KR" sz="2000" b="1" dirty="0">
                <a:solidFill>
                  <a:schemeClr val="bg1"/>
                </a:solidFill>
                <a:ea typeface="굴림" charset="-127"/>
              </a:rPr>
              <a:t>5</a:t>
            </a:r>
            <a:endParaRPr kumimoji="1" lang="en-US" altLang="ko-KR" sz="2000" b="1" dirty="0">
              <a:solidFill>
                <a:schemeClr val="bg1"/>
              </a:solidFill>
              <a:ea typeface="굴림" charset="-127"/>
            </a:endParaRPr>
          </a:p>
        </p:txBody>
      </p:sp>
      <p:pic>
        <p:nvPicPr>
          <p:cNvPr id="30" name="Picture 2" descr="Solární Novinky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08597" y="1"/>
            <a:ext cx="2390775" cy="800101"/>
          </a:xfrm>
          <a:prstGeom prst="rect">
            <a:avLst/>
          </a:prstGeom>
          <a:noFill/>
        </p:spPr>
      </p:pic>
      <p:sp>
        <p:nvSpPr>
          <p:cNvPr id="13" name="AutoShape 14"/>
          <p:cNvSpPr>
            <a:spLocks noChangeArrowheads="1"/>
          </p:cNvSpPr>
          <p:nvPr/>
        </p:nvSpPr>
        <p:spPr bwMode="gray">
          <a:xfrm>
            <a:off x="2639616" y="2204865"/>
            <a:ext cx="4876800" cy="633413"/>
          </a:xfrm>
          <a:prstGeom prst="roundRect">
            <a:avLst>
              <a:gd name="adj" fmla="val 0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l" latinLnBrk="1"/>
            <a:r>
              <a:rPr kumimoji="1" lang="cs-CZ" altLang="ko-KR" sz="2800" b="1" dirty="0">
                <a:ea typeface="굴림" charset="-127"/>
              </a:rPr>
              <a:t>Závěr</a:t>
            </a:r>
            <a:endParaRPr kumimoji="1" lang="en-US" altLang="ko-KR" sz="2800" b="1" dirty="0">
              <a:ea typeface="굴림" charset="-127"/>
            </a:endParaRP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2063552" y="3270326"/>
            <a:ext cx="8534400" cy="392632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9990" tIns="46794" rIns="89990" bIns="46794">
            <a:spAutoFit/>
          </a:bodyPr>
          <a:lstStyle/>
          <a:p>
            <a:pPr marL="444447" indent="-444447" algn="l">
              <a:spcBef>
                <a:spcPts val="1075"/>
              </a:spcBef>
              <a:buFont typeface="Arial" pitchFamily="34" charset="0"/>
              <a:buChar char="•"/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endParaRPr lang="cs-CZ" altLang="ko-KR" sz="2000" b="1" dirty="0">
              <a:solidFill>
                <a:srgbClr val="1B2764"/>
              </a:solidFill>
              <a:latin typeface="Eurostile LT Std" pitchFamily="34" charset="0"/>
            </a:endParaRPr>
          </a:p>
          <a:p>
            <a:pPr algn="l">
              <a:spcBef>
                <a:spcPts val="1075"/>
              </a:spcBef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br>
              <a:rPr lang="cs-CZ" sz="2000" b="1" dirty="0">
                <a:solidFill>
                  <a:srgbClr val="1B2764"/>
                </a:solidFill>
                <a:latin typeface="Eurostile LT Std" pitchFamily="34" charset="0"/>
              </a:rPr>
            </a:br>
            <a:br>
              <a:rPr lang="cs-CZ" sz="2000" b="1" dirty="0">
                <a:solidFill>
                  <a:srgbClr val="1B2764"/>
                </a:solidFill>
                <a:latin typeface="Eurostile LT Std" pitchFamily="34" charset="0"/>
              </a:rPr>
            </a:br>
            <a:endParaRPr lang="cs-CZ" sz="2000" b="1" dirty="0">
              <a:solidFill>
                <a:srgbClr val="1B2764"/>
              </a:solidFill>
              <a:latin typeface="Eurostile LT Std" pitchFamily="34" charset="0"/>
            </a:endParaRPr>
          </a:p>
          <a:p>
            <a:pPr algn="l">
              <a:spcBef>
                <a:spcPts val="1075"/>
              </a:spcBef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br>
              <a:rPr lang="cs-CZ" sz="2000" b="1" dirty="0">
                <a:solidFill>
                  <a:srgbClr val="1B2764"/>
                </a:solidFill>
                <a:latin typeface="Eurostile LT Std" pitchFamily="34" charset="0"/>
              </a:rPr>
            </a:br>
            <a:endParaRPr lang="cs-CZ" sz="2000" b="1" dirty="0">
              <a:solidFill>
                <a:srgbClr val="1B2764"/>
              </a:solidFill>
              <a:latin typeface="Eurostile LT Std" pitchFamily="34" charset="0"/>
            </a:endParaRPr>
          </a:p>
          <a:p>
            <a:pPr algn="l">
              <a:spcBef>
                <a:spcPts val="1075"/>
              </a:spcBef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endParaRPr lang="cs-CZ" sz="2000" b="1" dirty="0">
              <a:solidFill>
                <a:srgbClr val="1B2764"/>
              </a:solidFill>
              <a:latin typeface="Eurostile LT Std" pitchFamily="34" charset="0"/>
            </a:endParaRPr>
          </a:p>
          <a:p>
            <a:pPr marL="444447" indent="-444447" algn="l">
              <a:spcBef>
                <a:spcPts val="1075"/>
              </a:spcBef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endParaRPr lang="cs-CZ" sz="2000" b="1" dirty="0">
              <a:solidFill>
                <a:srgbClr val="1B2764"/>
              </a:solidFill>
              <a:latin typeface="Eurostile LT Std" pitchFamily="34" charset="0"/>
            </a:endParaRPr>
          </a:p>
          <a:p>
            <a:pPr marL="444447" indent="-444447" algn="l">
              <a:spcBef>
                <a:spcPts val="1075"/>
              </a:spcBef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endParaRPr lang="cs-CZ" sz="1700" b="1" dirty="0">
              <a:solidFill>
                <a:srgbClr val="1B2764"/>
              </a:solidFill>
              <a:latin typeface="Eurostile LT Std" pitchFamily="34" charset="0"/>
            </a:endParaRPr>
          </a:p>
          <a:p>
            <a:pPr marL="444447" indent="-444447">
              <a:spcBef>
                <a:spcPts val="1075"/>
              </a:spcBef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endParaRPr lang="en-US" sz="1700" dirty="0">
              <a:solidFill>
                <a:srgbClr val="1B2764"/>
              </a:solidFill>
              <a:latin typeface="Eurostile LT S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11172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35" name="AutoShape 111"/>
          <p:cNvSpPr>
            <a:spLocks noChangeArrowheads="1"/>
          </p:cNvSpPr>
          <p:nvPr/>
        </p:nvSpPr>
        <p:spPr bwMode="gray">
          <a:xfrm>
            <a:off x="8191501" y="3524251"/>
            <a:ext cx="620713" cy="581025"/>
          </a:xfrm>
          <a:prstGeom prst="roundRect">
            <a:avLst>
              <a:gd name="adj" fmla="val 16667"/>
            </a:avLst>
          </a:prstGeom>
          <a:noFill/>
          <a:ln w="38100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/>
            <a:r>
              <a:rPr kumimoji="1" lang="uk-UA" altLang="ko-KR" sz="2800" b="1">
                <a:solidFill>
                  <a:schemeClr val="bg1"/>
                </a:solidFill>
              </a:rPr>
              <a:t>4</a:t>
            </a:r>
            <a:endParaRPr kumimoji="1" lang="en-US" altLang="ko-KR" sz="2800" b="1">
              <a:solidFill>
                <a:schemeClr val="bg1"/>
              </a:solidFill>
              <a:ea typeface="굴림" charset="-127"/>
            </a:endParaRPr>
          </a:p>
        </p:txBody>
      </p:sp>
      <p:sp>
        <p:nvSpPr>
          <p:cNvPr id="77988" name="AutoShape 164"/>
          <p:cNvSpPr>
            <a:spLocks noChangeArrowheads="1"/>
          </p:cNvSpPr>
          <p:nvPr/>
        </p:nvSpPr>
        <p:spPr bwMode="gray">
          <a:xfrm>
            <a:off x="1676400" y="228600"/>
            <a:ext cx="4495800" cy="685800"/>
          </a:xfrm>
          <a:prstGeom prst="roundRect">
            <a:avLst>
              <a:gd name="adj" fmla="val 0"/>
            </a:avLst>
          </a:prstGeom>
          <a:noFill/>
          <a:ln w="38100">
            <a:noFill/>
            <a:round/>
            <a:headEnd/>
            <a:tailEnd/>
          </a:ln>
          <a:effectLst>
            <a:outerShdw dist="17961" dir="2700000" algn="ctr" rotWithShape="0">
              <a:schemeClr val="hlink">
                <a:alpha val="50000"/>
              </a:schemeClr>
            </a:outerShdw>
          </a:effectLst>
        </p:spPr>
        <p:txBody>
          <a:bodyPr wrap="none" anchor="ctr"/>
          <a:lstStyle/>
          <a:p>
            <a:endParaRPr lang="en-US">
              <a:solidFill>
                <a:schemeClr val="bg1"/>
              </a:solidFill>
            </a:endParaRPr>
          </a:p>
        </p:txBody>
      </p:sp>
      <p:pic>
        <p:nvPicPr>
          <p:cNvPr id="131074" name="Picture 2" descr="Solární Novinky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2390775" cy="800101"/>
          </a:xfrm>
          <a:prstGeom prst="rect">
            <a:avLst/>
          </a:prstGeom>
          <a:noFill/>
        </p:spPr>
      </p:pic>
      <p:sp>
        <p:nvSpPr>
          <p:cNvPr id="9" name="AutoShape 122"/>
          <p:cNvSpPr>
            <a:spLocks noChangeArrowheads="1"/>
          </p:cNvSpPr>
          <p:nvPr/>
        </p:nvSpPr>
        <p:spPr bwMode="gray">
          <a:xfrm>
            <a:off x="2927648" y="2132856"/>
            <a:ext cx="6660232" cy="973832"/>
          </a:xfrm>
          <a:prstGeom prst="roundRect">
            <a:avLst>
              <a:gd name="adj" fmla="val 0"/>
            </a:avLst>
          </a:prstGeom>
          <a:noFill/>
          <a:ln w="38100">
            <a:noFill/>
            <a:round/>
            <a:headEnd/>
            <a:tailEnd/>
          </a:ln>
          <a:effectLst>
            <a:outerShdw dist="17961" dir="2700000" algn="ctr" rotWithShape="0">
              <a:schemeClr val="hlink">
                <a:alpha val="50000"/>
              </a:schemeClr>
            </a:outerShdw>
          </a:effectLst>
        </p:spPr>
        <p:txBody>
          <a:bodyPr wrap="none" anchor="ctr"/>
          <a:lstStyle/>
          <a:p>
            <a:pPr algn="l"/>
            <a:r>
              <a:rPr lang="cs-CZ" sz="4400" u="sng">
                <a:solidFill>
                  <a:schemeClr val="bg2">
                    <a:lumMod val="50000"/>
                  </a:schemeClr>
                </a:solidFill>
                <a:ea typeface="굴림" charset="-127"/>
              </a:rPr>
              <a:t> Děkuji za Vaši pozornost</a:t>
            </a:r>
          </a:p>
          <a:p>
            <a:pPr algn="l"/>
            <a:endParaRPr lang="cs-CZ" sz="4400" u="sng">
              <a:solidFill>
                <a:schemeClr val="bg2">
                  <a:lumMod val="50000"/>
                </a:schemeClr>
              </a:solidFill>
              <a:ea typeface="굴림" charset="-127"/>
            </a:endParaRPr>
          </a:p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2279576" y="2996952"/>
            <a:ext cx="5472608" cy="324077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52650" tIns="27378" rIns="52650" bIns="27378">
            <a:spAutoFit/>
          </a:bodyPr>
          <a:lstStyle/>
          <a:p>
            <a:pPr algn="l">
              <a:tabLst>
                <a:tab pos="0" algn="l"/>
                <a:tab pos="108000" algn="l"/>
                <a:tab pos="262800" algn="l"/>
                <a:tab pos="525600" algn="l"/>
                <a:tab pos="788400" algn="l"/>
                <a:tab pos="1051200" algn="l"/>
                <a:tab pos="1314000" algn="l"/>
                <a:tab pos="1576800" algn="l"/>
                <a:tab pos="1839600" algn="l"/>
                <a:tab pos="2102400" algn="l"/>
                <a:tab pos="2365200" algn="l"/>
                <a:tab pos="2628000" algn="l"/>
                <a:tab pos="2890800" algn="l"/>
                <a:tab pos="3153600" algn="l"/>
                <a:tab pos="3416400" algn="l"/>
                <a:tab pos="3679200" algn="l"/>
                <a:tab pos="3942000" algn="l"/>
                <a:tab pos="4204800" algn="l"/>
                <a:tab pos="4467600" algn="l"/>
                <a:tab pos="4730400" algn="l"/>
                <a:tab pos="4993200" algn="l"/>
                <a:tab pos="5256000" algn="l"/>
              </a:tabLst>
            </a:pPr>
            <a:r>
              <a:rPr lang="cs-CZ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rostile LT Std" pitchFamily="34" charset="0"/>
              </a:rPr>
              <a:t>Kontaktní informace:</a:t>
            </a:r>
          </a:p>
          <a:p>
            <a:pPr>
              <a:tabLst>
                <a:tab pos="0" algn="l"/>
                <a:tab pos="108000" algn="l"/>
                <a:tab pos="262800" algn="l"/>
                <a:tab pos="525600" algn="l"/>
                <a:tab pos="788400" algn="l"/>
                <a:tab pos="1051200" algn="l"/>
                <a:tab pos="1314000" algn="l"/>
                <a:tab pos="1576800" algn="l"/>
                <a:tab pos="1839600" algn="l"/>
                <a:tab pos="2102400" algn="l"/>
                <a:tab pos="2365200" algn="l"/>
                <a:tab pos="2628000" algn="l"/>
                <a:tab pos="2890800" algn="l"/>
                <a:tab pos="3153600" algn="l"/>
                <a:tab pos="3416400" algn="l"/>
                <a:tab pos="3679200" algn="l"/>
                <a:tab pos="3942000" algn="l"/>
                <a:tab pos="4204800" algn="l"/>
                <a:tab pos="4467600" algn="l"/>
                <a:tab pos="4730400" algn="l"/>
                <a:tab pos="4993200" algn="l"/>
                <a:tab pos="5256000" algn="l"/>
              </a:tabLst>
            </a:pPr>
            <a:endParaRPr lang="cs-CZ" sz="1800" dirty="0">
              <a:solidFill>
                <a:srgbClr val="1B2764"/>
              </a:solidFill>
              <a:latin typeface="Eurostile LT Std" pitchFamily="34" charset="0"/>
            </a:endParaRPr>
          </a:p>
          <a:p>
            <a:pPr algn="l">
              <a:tabLst>
                <a:tab pos="0" algn="l"/>
                <a:tab pos="108000" algn="l"/>
                <a:tab pos="262800" algn="l"/>
                <a:tab pos="525600" algn="l"/>
                <a:tab pos="788400" algn="l"/>
                <a:tab pos="1051200" algn="l"/>
                <a:tab pos="1314000" algn="l"/>
                <a:tab pos="1576800" algn="l"/>
                <a:tab pos="1839600" algn="l"/>
                <a:tab pos="2102400" algn="l"/>
                <a:tab pos="2365200" algn="l"/>
                <a:tab pos="2628000" algn="l"/>
                <a:tab pos="2890800" algn="l"/>
                <a:tab pos="3153600" algn="l"/>
                <a:tab pos="3416400" algn="l"/>
                <a:tab pos="3679200" algn="l"/>
                <a:tab pos="3942000" algn="l"/>
                <a:tab pos="4204800" algn="l"/>
                <a:tab pos="4467600" algn="l"/>
                <a:tab pos="4730400" algn="l"/>
                <a:tab pos="4993200" algn="l"/>
                <a:tab pos="5256000" algn="l"/>
              </a:tabLst>
            </a:pPr>
            <a:r>
              <a:rPr lang="cs-CZ" sz="1800" b="1" dirty="0">
                <a:solidFill>
                  <a:srgbClr val="1B2764"/>
                </a:solidFill>
                <a:latin typeface="Eurostile LT Std" pitchFamily="34" charset="0"/>
              </a:rPr>
              <a:t>	Ing. Jaroslav </a:t>
            </a:r>
            <a:r>
              <a:rPr lang="cs-CZ" sz="1800" b="1" dirty="0" err="1">
                <a:solidFill>
                  <a:srgbClr val="1B2764"/>
                </a:solidFill>
                <a:latin typeface="Eurostile LT Std" pitchFamily="34" charset="0"/>
              </a:rPr>
              <a:t>Dorda</a:t>
            </a:r>
            <a:r>
              <a:rPr lang="cs-CZ" sz="1800" b="1" dirty="0">
                <a:solidFill>
                  <a:srgbClr val="1B2764"/>
                </a:solidFill>
                <a:latin typeface="Eurostile LT Std" pitchFamily="34" charset="0"/>
              </a:rPr>
              <a:t>, MBA</a:t>
            </a:r>
            <a:br>
              <a:rPr lang="cs-CZ" sz="1800" b="1" dirty="0">
                <a:solidFill>
                  <a:srgbClr val="1B2764"/>
                </a:solidFill>
                <a:latin typeface="Eurostile LT Std" pitchFamily="34" charset="0"/>
              </a:rPr>
            </a:br>
            <a:endParaRPr lang="cs-CZ" sz="1800" b="1" dirty="0">
              <a:solidFill>
                <a:srgbClr val="1B2764"/>
              </a:solidFill>
              <a:latin typeface="Eurostile LT Std" pitchFamily="34" charset="0"/>
            </a:endParaRPr>
          </a:p>
          <a:p>
            <a:pPr algn="l">
              <a:tabLst>
                <a:tab pos="0" algn="l"/>
                <a:tab pos="108000" algn="l"/>
                <a:tab pos="262800" algn="l"/>
                <a:tab pos="525600" algn="l"/>
                <a:tab pos="788400" algn="l"/>
                <a:tab pos="1051200" algn="l"/>
                <a:tab pos="1314000" algn="l"/>
                <a:tab pos="1576800" algn="l"/>
                <a:tab pos="1839600" algn="l"/>
                <a:tab pos="2102400" algn="l"/>
                <a:tab pos="2365200" algn="l"/>
                <a:tab pos="2628000" algn="l"/>
                <a:tab pos="2890800" algn="l"/>
                <a:tab pos="3153600" algn="l"/>
                <a:tab pos="3416400" algn="l"/>
                <a:tab pos="3679200" algn="l"/>
                <a:tab pos="3942000" algn="l"/>
                <a:tab pos="4204800" algn="l"/>
                <a:tab pos="4467600" algn="l"/>
                <a:tab pos="4730400" algn="l"/>
                <a:tab pos="4993200" algn="l"/>
                <a:tab pos="5256000" algn="l"/>
              </a:tabLst>
            </a:pPr>
            <a:r>
              <a:rPr lang="cs-CZ" sz="1800" dirty="0">
                <a:solidFill>
                  <a:srgbClr val="1B2764"/>
                </a:solidFill>
                <a:latin typeface="Eurostile LT Std" pitchFamily="34" charset="0"/>
              </a:rPr>
              <a:t>	</a:t>
            </a:r>
            <a:r>
              <a:rPr lang="cs-CZ" sz="1800" dirty="0">
                <a:solidFill>
                  <a:srgbClr val="1B2764"/>
                </a:solidFill>
                <a:latin typeface="Eurostile LT Std" pitchFamily="34" charset="0"/>
                <a:hlinkClick r:id="rId5"/>
              </a:rPr>
              <a:t>www.</a:t>
            </a:r>
            <a:r>
              <a:rPr lang="cs-CZ" sz="1800" dirty="0" err="1">
                <a:solidFill>
                  <a:srgbClr val="1B2764"/>
                </a:solidFill>
                <a:latin typeface="Eurostile LT Std" pitchFamily="34" charset="0"/>
                <a:hlinkClick r:id="rId5"/>
              </a:rPr>
              <a:t>solarninovinky.cz</a:t>
            </a:r>
            <a:endParaRPr lang="cs-CZ" sz="1800" dirty="0">
              <a:solidFill>
                <a:srgbClr val="1B2764"/>
              </a:solidFill>
              <a:latin typeface="Eurostile LT Std" pitchFamily="34" charset="0"/>
            </a:endParaRPr>
          </a:p>
          <a:p>
            <a:pPr algn="l">
              <a:tabLst>
                <a:tab pos="0" algn="l"/>
                <a:tab pos="108000" algn="l"/>
                <a:tab pos="262800" algn="l"/>
                <a:tab pos="525600" algn="l"/>
                <a:tab pos="788400" algn="l"/>
                <a:tab pos="1051200" algn="l"/>
                <a:tab pos="1314000" algn="l"/>
                <a:tab pos="1576800" algn="l"/>
                <a:tab pos="1839600" algn="l"/>
                <a:tab pos="2102400" algn="l"/>
                <a:tab pos="2365200" algn="l"/>
                <a:tab pos="2628000" algn="l"/>
                <a:tab pos="2890800" algn="l"/>
                <a:tab pos="3153600" algn="l"/>
                <a:tab pos="3416400" algn="l"/>
                <a:tab pos="3679200" algn="l"/>
                <a:tab pos="3942000" algn="l"/>
                <a:tab pos="4204800" algn="l"/>
                <a:tab pos="4467600" algn="l"/>
                <a:tab pos="4730400" algn="l"/>
                <a:tab pos="4993200" algn="l"/>
                <a:tab pos="5256000" algn="l"/>
              </a:tabLst>
            </a:pPr>
            <a:r>
              <a:rPr lang="cs-CZ" sz="1800" dirty="0">
                <a:solidFill>
                  <a:srgbClr val="1B2764"/>
                </a:solidFill>
                <a:latin typeface="Eurostile LT Std" pitchFamily="34" charset="0"/>
              </a:rPr>
              <a:t>		</a:t>
            </a:r>
            <a:br>
              <a:rPr lang="cs-CZ" sz="1800" dirty="0">
                <a:solidFill>
                  <a:srgbClr val="1B2764"/>
                </a:solidFill>
                <a:latin typeface="Eurostile LT Std" pitchFamily="34" charset="0"/>
              </a:rPr>
            </a:br>
            <a:r>
              <a:rPr lang="cs-CZ" sz="1800" dirty="0">
                <a:solidFill>
                  <a:srgbClr val="1B2764"/>
                </a:solidFill>
                <a:latin typeface="Eurostile LT Std" pitchFamily="34" charset="0"/>
              </a:rPr>
              <a:t>	Email: </a:t>
            </a:r>
            <a:r>
              <a:rPr lang="cs-CZ" sz="1800" dirty="0">
                <a:solidFill>
                  <a:srgbClr val="1B2764"/>
                </a:solidFill>
                <a:latin typeface="Eurostile LT Std" pitchFamily="34" charset="0"/>
                <a:hlinkClick r:id="rId6"/>
              </a:rPr>
              <a:t>info@solarninovinky.cz</a:t>
            </a:r>
            <a:endParaRPr lang="cs-CZ" sz="1800" dirty="0">
              <a:solidFill>
                <a:srgbClr val="1B2764"/>
              </a:solidFill>
              <a:latin typeface="Eurostile LT Std" pitchFamily="34" charset="0"/>
              <a:hlinkClick r:id="rId7"/>
            </a:endParaRPr>
          </a:p>
          <a:p>
            <a:pPr algn="l">
              <a:tabLst>
                <a:tab pos="0" algn="l"/>
                <a:tab pos="108000" algn="l"/>
                <a:tab pos="262800" algn="l"/>
                <a:tab pos="525600" algn="l"/>
                <a:tab pos="788400" algn="l"/>
                <a:tab pos="1051200" algn="l"/>
                <a:tab pos="1314000" algn="l"/>
                <a:tab pos="1576800" algn="l"/>
                <a:tab pos="1839600" algn="l"/>
                <a:tab pos="2102400" algn="l"/>
                <a:tab pos="2365200" algn="l"/>
                <a:tab pos="2628000" algn="l"/>
                <a:tab pos="2890800" algn="l"/>
                <a:tab pos="3153600" algn="l"/>
                <a:tab pos="3416400" algn="l"/>
                <a:tab pos="3679200" algn="l"/>
                <a:tab pos="3942000" algn="l"/>
                <a:tab pos="4204800" algn="l"/>
                <a:tab pos="4467600" algn="l"/>
                <a:tab pos="4730400" algn="l"/>
                <a:tab pos="4993200" algn="l"/>
                <a:tab pos="5256000" algn="l"/>
              </a:tabLst>
            </a:pPr>
            <a:r>
              <a:rPr lang="cs-CZ" sz="1800" dirty="0">
                <a:solidFill>
                  <a:srgbClr val="1B2764"/>
                </a:solidFill>
                <a:latin typeface="Eurostile LT Std" pitchFamily="34" charset="0"/>
              </a:rPr>
              <a:t>	Mobil: + 420 737 249 737</a:t>
            </a:r>
            <a:br>
              <a:rPr lang="cs-CZ" sz="1800" dirty="0">
                <a:solidFill>
                  <a:srgbClr val="1B2764"/>
                </a:solidFill>
                <a:latin typeface="Eurostile LT Std" pitchFamily="34" charset="0"/>
              </a:rPr>
            </a:br>
            <a:endParaRPr lang="cs-CZ" sz="1800" dirty="0">
              <a:solidFill>
                <a:srgbClr val="1B2764"/>
              </a:solidFill>
              <a:latin typeface="Eurostile LT Std" pitchFamily="34" charset="0"/>
            </a:endParaRPr>
          </a:p>
          <a:p>
            <a:pPr>
              <a:tabLst>
                <a:tab pos="0" algn="l"/>
                <a:tab pos="108000" algn="l"/>
                <a:tab pos="262800" algn="l"/>
                <a:tab pos="525600" algn="l"/>
                <a:tab pos="788400" algn="l"/>
                <a:tab pos="1051200" algn="l"/>
                <a:tab pos="1314000" algn="l"/>
                <a:tab pos="1576800" algn="l"/>
                <a:tab pos="1839600" algn="l"/>
                <a:tab pos="2102400" algn="l"/>
                <a:tab pos="2365200" algn="l"/>
                <a:tab pos="2628000" algn="l"/>
                <a:tab pos="2890800" algn="l"/>
                <a:tab pos="3153600" algn="l"/>
                <a:tab pos="3416400" algn="l"/>
                <a:tab pos="3679200" algn="l"/>
                <a:tab pos="3942000" algn="l"/>
                <a:tab pos="4204800" algn="l"/>
                <a:tab pos="4467600" algn="l"/>
                <a:tab pos="4730400" algn="l"/>
                <a:tab pos="4993200" algn="l"/>
                <a:tab pos="5256000" algn="l"/>
              </a:tabLst>
            </a:pPr>
            <a:endParaRPr lang="cs-CZ" sz="1800" dirty="0">
              <a:solidFill>
                <a:srgbClr val="1B2764"/>
              </a:solidFill>
              <a:latin typeface="Eurostile LT Std" pitchFamily="34" charset="0"/>
            </a:endParaRPr>
          </a:p>
          <a:p>
            <a:pPr>
              <a:tabLst>
                <a:tab pos="0" algn="l"/>
                <a:tab pos="261890" algn="l"/>
                <a:tab pos="524709" algn="l"/>
                <a:tab pos="787527" algn="l"/>
                <a:tab pos="1050346" algn="l"/>
                <a:tab pos="1313164" algn="l"/>
                <a:tab pos="1575983" algn="l"/>
                <a:tab pos="1838801" algn="l"/>
                <a:tab pos="2101620" algn="l"/>
                <a:tab pos="2364438" algn="l"/>
                <a:tab pos="2627257" algn="l"/>
                <a:tab pos="2890076" algn="l"/>
                <a:tab pos="3152894" algn="l"/>
                <a:tab pos="3415713" algn="l"/>
                <a:tab pos="3678531" algn="l"/>
                <a:tab pos="3941350" algn="l"/>
                <a:tab pos="4204169" algn="l"/>
                <a:tab pos="4466987" algn="l"/>
                <a:tab pos="4729806" algn="l"/>
                <a:tab pos="4992624" algn="l"/>
                <a:tab pos="5255443" algn="l"/>
              </a:tabLst>
            </a:pPr>
            <a:endParaRPr lang="en-US" sz="1000" dirty="0">
              <a:solidFill>
                <a:srgbClr val="1B2764"/>
              </a:solidFill>
              <a:latin typeface="Eurostile LT Std" pitchFamily="34" charset="0"/>
            </a:endParaRPr>
          </a:p>
          <a:p>
            <a:pPr>
              <a:tabLst>
                <a:tab pos="0" algn="l"/>
                <a:tab pos="261890" algn="l"/>
                <a:tab pos="524709" algn="l"/>
                <a:tab pos="787527" algn="l"/>
                <a:tab pos="1050346" algn="l"/>
                <a:tab pos="1313164" algn="l"/>
                <a:tab pos="1575983" algn="l"/>
                <a:tab pos="1838801" algn="l"/>
                <a:tab pos="2101620" algn="l"/>
                <a:tab pos="2364438" algn="l"/>
                <a:tab pos="2627257" algn="l"/>
                <a:tab pos="2890076" algn="l"/>
                <a:tab pos="3152894" algn="l"/>
                <a:tab pos="3415713" algn="l"/>
                <a:tab pos="3678531" algn="l"/>
                <a:tab pos="3941350" algn="l"/>
                <a:tab pos="4204169" algn="l"/>
                <a:tab pos="4466987" algn="l"/>
                <a:tab pos="4729806" algn="l"/>
                <a:tab pos="4992624" algn="l"/>
                <a:tab pos="5255443" algn="l"/>
              </a:tabLst>
            </a:pPr>
            <a:endParaRPr lang="en-US" sz="1100" dirty="0">
              <a:solidFill>
                <a:srgbClr val="000000"/>
              </a:solidFill>
              <a:latin typeface="R Frutiger Roman"/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B0E43C65-245E-48FD-8784-E981842055A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6263" y="3645024"/>
            <a:ext cx="1314450" cy="173355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2" name="AutoShape 12"/>
          <p:cNvSpPr>
            <a:spLocks noChangeArrowheads="1"/>
          </p:cNvSpPr>
          <p:nvPr/>
        </p:nvSpPr>
        <p:spPr bwMode="gray">
          <a:xfrm>
            <a:off x="3302001" y="2905126"/>
            <a:ext cx="620713" cy="58102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/>
            <a:r>
              <a:rPr kumimoji="1" lang="cs-CZ" altLang="ko-KR" sz="1800" b="1">
                <a:solidFill>
                  <a:schemeClr val="bg1"/>
                </a:solidFill>
              </a:rPr>
              <a:t>2</a:t>
            </a:r>
            <a:endParaRPr kumimoji="1" lang="en-US" altLang="ko-KR" sz="1800" b="1">
              <a:solidFill>
                <a:schemeClr val="bg1"/>
              </a:solidFill>
              <a:ea typeface="굴림" charset="-127"/>
            </a:endParaRPr>
          </a:p>
        </p:txBody>
      </p:sp>
      <p:sp>
        <p:nvSpPr>
          <p:cNvPr id="41020" name="AutoShape 60"/>
          <p:cNvSpPr>
            <a:spLocks noChangeArrowheads="1"/>
          </p:cNvSpPr>
          <p:nvPr/>
        </p:nvSpPr>
        <p:spPr bwMode="gray">
          <a:xfrm>
            <a:off x="3309938" y="3746501"/>
            <a:ext cx="620712" cy="58102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/>
            <a:r>
              <a:rPr kumimoji="1" lang="cs-CZ" altLang="ko-KR" sz="1800" b="1">
                <a:solidFill>
                  <a:schemeClr val="bg1"/>
                </a:solidFill>
              </a:rPr>
              <a:t>3</a:t>
            </a:r>
            <a:endParaRPr kumimoji="1" lang="en-US" altLang="ko-KR" sz="1800" b="1">
              <a:solidFill>
                <a:schemeClr val="bg1"/>
              </a:solidFill>
              <a:ea typeface="굴림" charset="-127"/>
            </a:endParaRPr>
          </a:p>
        </p:txBody>
      </p:sp>
      <p:sp>
        <p:nvSpPr>
          <p:cNvPr id="41023" name="AutoShape 63"/>
          <p:cNvSpPr>
            <a:spLocks noChangeArrowheads="1"/>
          </p:cNvSpPr>
          <p:nvPr/>
        </p:nvSpPr>
        <p:spPr bwMode="gray">
          <a:xfrm>
            <a:off x="3309938" y="4572001"/>
            <a:ext cx="620712" cy="58102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/>
            <a:r>
              <a:rPr kumimoji="1" lang="cs-CZ" altLang="ko-KR" sz="1800" b="1">
                <a:solidFill>
                  <a:schemeClr val="bg1"/>
                </a:solidFill>
              </a:rPr>
              <a:t>4</a:t>
            </a:r>
            <a:endParaRPr kumimoji="1" lang="en-US" altLang="ko-KR" sz="1800" b="1">
              <a:solidFill>
                <a:schemeClr val="bg1"/>
              </a:solidFill>
              <a:ea typeface="굴림" charset="-127"/>
            </a:endParaRPr>
          </a:p>
        </p:txBody>
      </p:sp>
      <p:sp>
        <p:nvSpPr>
          <p:cNvPr id="41026" name="AutoShape 66"/>
          <p:cNvSpPr>
            <a:spLocks noChangeArrowheads="1"/>
          </p:cNvSpPr>
          <p:nvPr/>
        </p:nvSpPr>
        <p:spPr bwMode="gray">
          <a:xfrm>
            <a:off x="3309938" y="5400676"/>
            <a:ext cx="620712" cy="58102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/>
            <a:r>
              <a:rPr kumimoji="1" lang="cs-CZ" altLang="ko-KR" sz="1800" b="1">
                <a:solidFill>
                  <a:schemeClr val="bg1"/>
                </a:solidFill>
              </a:rPr>
              <a:t>5</a:t>
            </a:r>
            <a:endParaRPr kumimoji="1" lang="en-US" altLang="ko-KR" sz="1800" b="1">
              <a:solidFill>
                <a:schemeClr val="bg1"/>
              </a:solidFill>
              <a:ea typeface="굴림" charset="-127"/>
            </a:endParaRPr>
          </a:p>
        </p:txBody>
      </p:sp>
      <p:sp>
        <p:nvSpPr>
          <p:cNvPr id="23" name="Rectangle 13"/>
          <p:cNvSpPr>
            <a:spLocks noChangeArrowheads="1"/>
          </p:cNvSpPr>
          <p:nvPr/>
        </p:nvSpPr>
        <p:spPr bwMode="auto">
          <a:xfrm>
            <a:off x="2423592" y="2924945"/>
            <a:ext cx="7560840" cy="45719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cs-CZ" sz="100" baseline="-25000"/>
          </a:p>
        </p:txBody>
      </p:sp>
      <p:sp>
        <p:nvSpPr>
          <p:cNvPr id="24" name="Oval 8"/>
          <p:cNvSpPr>
            <a:spLocks noChangeArrowheads="1"/>
          </p:cNvSpPr>
          <p:nvPr/>
        </p:nvSpPr>
        <p:spPr bwMode="auto">
          <a:xfrm>
            <a:off x="1919537" y="2492897"/>
            <a:ext cx="517525" cy="517525"/>
          </a:xfrm>
          <a:prstGeom prst="ellipse">
            <a:avLst/>
          </a:prstGeom>
          <a:solidFill>
            <a:schemeClr val="bg2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cs-CZ">
              <a:solidFill>
                <a:srgbClr val="FFFF00"/>
              </a:solidFill>
            </a:endParaRPr>
          </a:p>
        </p:txBody>
      </p:sp>
      <p:sp>
        <p:nvSpPr>
          <p:cNvPr id="29" name="Oval 9"/>
          <p:cNvSpPr>
            <a:spLocks noChangeArrowheads="1"/>
          </p:cNvSpPr>
          <p:nvPr/>
        </p:nvSpPr>
        <p:spPr bwMode="auto">
          <a:xfrm flipH="1">
            <a:off x="1991545" y="2492896"/>
            <a:ext cx="404813" cy="288032"/>
          </a:xfrm>
          <a:prstGeom prst="ellipse">
            <a:avLst/>
          </a:prstGeom>
          <a:gradFill rotWithShape="1">
            <a:gsLst>
              <a:gs pos="0">
                <a:schemeClr val="bg2">
                  <a:gamma/>
                  <a:tint val="0"/>
                  <a:invGamma/>
                </a:schemeClr>
              </a:gs>
              <a:gs pos="100000">
                <a:schemeClr val="bg2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/>
            <a:r>
              <a:rPr kumimoji="1" lang="cs-CZ" altLang="ko-KR" sz="2000" b="1" dirty="0">
                <a:solidFill>
                  <a:schemeClr val="bg1"/>
                </a:solidFill>
              </a:rPr>
              <a:t>1</a:t>
            </a:r>
            <a:endParaRPr kumimoji="1" lang="en-US" altLang="ko-KR" sz="2000" b="1" dirty="0">
              <a:solidFill>
                <a:schemeClr val="bg1"/>
              </a:solidFill>
              <a:ea typeface="굴림" charset="-127"/>
            </a:endParaRPr>
          </a:p>
        </p:txBody>
      </p:sp>
      <p:pic>
        <p:nvPicPr>
          <p:cNvPr id="30" name="Picture 2" descr="Solární Novinky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08597" y="1"/>
            <a:ext cx="2390775" cy="800101"/>
          </a:xfrm>
          <a:prstGeom prst="rect">
            <a:avLst/>
          </a:prstGeom>
          <a:noFill/>
        </p:spPr>
      </p:pic>
      <p:sp>
        <p:nvSpPr>
          <p:cNvPr id="13" name="AutoShape 14"/>
          <p:cNvSpPr>
            <a:spLocks noChangeArrowheads="1"/>
          </p:cNvSpPr>
          <p:nvPr/>
        </p:nvSpPr>
        <p:spPr bwMode="gray">
          <a:xfrm>
            <a:off x="2639616" y="2204865"/>
            <a:ext cx="4876800" cy="633413"/>
          </a:xfrm>
          <a:prstGeom prst="roundRect">
            <a:avLst>
              <a:gd name="adj" fmla="val 0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l" latinLnBrk="1"/>
            <a:r>
              <a:rPr kumimoji="1" lang="cs-CZ" altLang="ko-KR" sz="2800" b="1" dirty="0">
                <a:ea typeface="굴림" charset="-127"/>
              </a:rPr>
              <a:t>Stručné představení</a:t>
            </a:r>
            <a:endParaRPr kumimoji="1" lang="en-US" altLang="ko-KR" sz="2800" b="1" dirty="0">
              <a:ea typeface="굴림" charset="-127"/>
            </a:endParaRP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1470313" y="3352379"/>
            <a:ext cx="8534400" cy="343387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9990" tIns="46794" rIns="89990" bIns="46794">
            <a:spAutoFit/>
          </a:bodyPr>
          <a:lstStyle/>
          <a:p>
            <a:pPr marL="444447" indent="-444447" algn="l">
              <a:spcBef>
                <a:spcPts val="1075"/>
              </a:spcBef>
              <a:buFont typeface="Arial" pitchFamily="34" charset="0"/>
              <a:buChar char="•"/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r>
              <a:rPr lang="cs-CZ" altLang="ko-KR" b="1" dirty="0">
                <a:solidFill>
                  <a:srgbClr val="1B2764"/>
                </a:solidFill>
                <a:latin typeface="Eurostile LT Std" pitchFamily="34" charset="0"/>
              </a:rPr>
              <a:t>Profesní zkušenosti</a:t>
            </a:r>
            <a:endParaRPr lang="en-US" altLang="ko-KR" b="1" dirty="0">
              <a:solidFill>
                <a:srgbClr val="1B2764"/>
              </a:solidFill>
              <a:latin typeface="Eurostile LT Std" pitchFamily="34" charset="0"/>
            </a:endParaRPr>
          </a:p>
          <a:p>
            <a:pPr marL="444447" indent="-444447" algn="l">
              <a:spcBef>
                <a:spcPts val="1075"/>
              </a:spcBef>
              <a:buFont typeface="Arial" pitchFamily="34" charset="0"/>
              <a:buChar char="•"/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r>
              <a:rPr lang="cs-CZ" b="1" dirty="0">
                <a:solidFill>
                  <a:srgbClr val="1B2764"/>
                </a:solidFill>
                <a:latin typeface="Eurostile LT Std" pitchFamily="34" charset="0"/>
              </a:rPr>
              <a:t>Kompetence</a:t>
            </a:r>
          </a:p>
          <a:p>
            <a:pPr algn="l">
              <a:spcBef>
                <a:spcPts val="1075"/>
              </a:spcBef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br>
              <a:rPr lang="cs-CZ" sz="2000" b="1" dirty="0">
                <a:solidFill>
                  <a:srgbClr val="1B2764"/>
                </a:solidFill>
                <a:latin typeface="Eurostile LT Std" pitchFamily="34" charset="0"/>
              </a:rPr>
            </a:br>
            <a:endParaRPr lang="cs-CZ" sz="2000" b="1" dirty="0">
              <a:solidFill>
                <a:srgbClr val="1B2764"/>
              </a:solidFill>
              <a:latin typeface="Eurostile LT Std" pitchFamily="34" charset="0"/>
            </a:endParaRPr>
          </a:p>
          <a:p>
            <a:pPr algn="l">
              <a:spcBef>
                <a:spcPts val="1075"/>
              </a:spcBef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endParaRPr lang="cs-CZ" sz="2000" b="1" dirty="0">
              <a:solidFill>
                <a:srgbClr val="1B2764"/>
              </a:solidFill>
              <a:latin typeface="Eurostile LT Std" pitchFamily="34" charset="0"/>
            </a:endParaRPr>
          </a:p>
          <a:p>
            <a:pPr marL="444447" indent="-444447" algn="l">
              <a:spcBef>
                <a:spcPts val="1075"/>
              </a:spcBef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endParaRPr lang="cs-CZ" sz="2000" b="1" dirty="0">
              <a:solidFill>
                <a:srgbClr val="1B2764"/>
              </a:solidFill>
              <a:latin typeface="Eurostile LT Std" pitchFamily="34" charset="0"/>
            </a:endParaRPr>
          </a:p>
          <a:p>
            <a:pPr marL="444447" indent="-444447" algn="l">
              <a:spcBef>
                <a:spcPts val="1075"/>
              </a:spcBef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endParaRPr lang="cs-CZ" sz="1700" b="1" dirty="0">
              <a:solidFill>
                <a:srgbClr val="1B2764"/>
              </a:solidFill>
              <a:latin typeface="Eurostile LT Std" pitchFamily="34" charset="0"/>
            </a:endParaRPr>
          </a:p>
          <a:p>
            <a:pPr marL="444447" indent="-444447">
              <a:spcBef>
                <a:spcPts val="1075"/>
              </a:spcBef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endParaRPr lang="en-US" sz="1700" dirty="0">
              <a:solidFill>
                <a:srgbClr val="1B2764"/>
              </a:solidFill>
              <a:latin typeface="Eurostile LT S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84253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35" name="AutoShape 111"/>
          <p:cNvSpPr>
            <a:spLocks noChangeArrowheads="1"/>
          </p:cNvSpPr>
          <p:nvPr/>
        </p:nvSpPr>
        <p:spPr bwMode="gray">
          <a:xfrm>
            <a:off x="8191501" y="3524251"/>
            <a:ext cx="620713" cy="581025"/>
          </a:xfrm>
          <a:prstGeom prst="roundRect">
            <a:avLst>
              <a:gd name="adj" fmla="val 16667"/>
            </a:avLst>
          </a:prstGeom>
          <a:noFill/>
          <a:ln w="38100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/>
            <a:r>
              <a:rPr kumimoji="1" lang="uk-UA" altLang="ko-KR" sz="2800" b="1">
                <a:solidFill>
                  <a:schemeClr val="bg1"/>
                </a:solidFill>
              </a:rPr>
              <a:t>4</a:t>
            </a:r>
            <a:endParaRPr kumimoji="1" lang="en-US" altLang="ko-KR" sz="2800" b="1">
              <a:solidFill>
                <a:schemeClr val="bg1"/>
              </a:solidFill>
              <a:ea typeface="굴림" charset="-127"/>
            </a:endParaRPr>
          </a:p>
        </p:txBody>
      </p:sp>
      <p:sp>
        <p:nvSpPr>
          <p:cNvPr id="77988" name="AutoShape 164"/>
          <p:cNvSpPr>
            <a:spLocks noChangeArrowheads="1"/>
          </p:cNvSpPr>
          <p:nvPr/>
        </p:nvSpPr>
        <p:spPr bwMode="gray">
          <a:xfrm>
            <a:off x="1676400" y="228600"/>
            <a:ext cx="4495800" cy="685800"/>
          </a:xfrm>
          <a:prstGeom prst="roundRect">
            <a:avLst>
              <a:gd name="adj" fmla="val 0"/>
            </a:avLst>
          </a:prstGeom>
          <a:noFill/>
          <a:ln w="38100">
            <a:noFill/>
            <a:round/>
            <a:headEnd/>
            <a:tailEnd/>
          </a:ln>
          <a:effectLst>
            <a:outerShdw dist="17961" dir="2700000" algn="ctr" rotWithShape="0">
              <a:schemeClr val="hlink">
                <a:alpha val="50000"/>
              </a:schemeClr>
            </a:outerShdw>
          </a:effectLst>
        </p:spPr>
        <p:txBody>
          <a:bodyPr wrap="none" anchor="ctr"/>
          <a:lstStyle/>
          <a:p>
            <a:endParaRPr lang="en-US">
              <a:solidFill>
                <a:schemeClr val="bg1"/>
              </a:solidFill>
            </a:endParaRPr>
          </a:p>
        </p:txBody>
      </p:sp>
      <p:pic>
        <p:nvPicPr>
          <p:cNvPr id="131074" name="Picture 2" descr="Solární Novinky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2390775" cy="800101"/>
          </a:xfrm>
          <a:prstGeom prst="rect">
            <a:avLst/>
          </a:prstGeom>
          <a:noFill/>
        </p:spPr>
      </p:pic>
      <p:sp>
        <p:nvSpPr>
          <p:cNvPr id="14" name="AutoShape 122"/>
          <p:cNvSpPr>
            <a:spLocks noChangeArrowheads="1"/>
          </p:cNvSpPr>
          <p:nvPr/>
        </p:nvSpPr>
        <p:spPr bwMode="gray">
          <a:xfrm>
            <a:off x="1524000" y="1196752"/>
            <a:ext cx="8785920" cy="973832"/>
          </a:xfrm>
          <a:prstGeom prst="roundRect">
            <a:avLst>
              <a:gd name="adj" fmla="val 0"/>
            </a:avLst>
          </a:prstGeom>
          <a:noFill/>
          <a:ln w="38100">
            <a:noFill/>
            <a:round/>
            <a:headEnd/>
            <a:tailEnd/>
          </a:ln>
          <a:effectLst>
            <a:outerShdw dist="17961" dir="2700000" algn="ctr" rotWithShape="0">
              <a:schemeClr val="hlink">
                <a:alpha val="50000"/>
              </a:schemeClr>
            </a:outerShdw>
          </a:effectLst>
        </p:spPr>
        <p:txBody>
          <a:bodyPr wrap="none" anchor="ctr"/>
          <a:lstStyle/>
          <a:p>
            <a:pPr algn="l"/>
            <a:r>
              <a:rPr lang="cs-CZ" sz="4400" u="sng" dirty="0">
                <a:solidFill>
                  <a:schemeClr val="bg2">
                    <a:lumMod val="50000"/>
                  </a:schemeClr>
                </a:solidFill>
                <a:ea typeface="굴림" charset="-127"/>
              </a:rPr>
              <a:t>Představení – Ing. Dorda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1649760" y="2171815"/>
            <a:ext cx="8534400" cy="976894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9990" tIns="46794" rIns="89990" bIns="46794">
            <a:spAutoFit/>
          </a:bodyPr>
          <a:lstStyle/>
          <a:p>
            <a:pPr marL="444447" indent="-444447" algn="l">
              <a:spcBef>
                <a:spcPts val="1075"/>
              </a:spcBef>
              <a:buFont typeface="Arial" pitchFamily="34" charset="0"/>
              <a:buChar char="•"/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r>
              <a:rPr lang="cs-CZ" b="1" dirty="0">
                <a:solidFill>
                  <a:srgbClr val="1B27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2010-2014: Sales Manager </a:t>
            </a:r>
            <a:r>
              <a:rPr lang="cs-CZ" b="1" dirty="0" err="1">
                <a:solidFill>
                  <a:srgbClr val="1B27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cs-CZ" b="1" dirty="0">
                <a:solidFill>
                  <a:srgbClr val="1B27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CEE, </a:t>
            </a:r>
            <a:r>
              <a:rPr lang="cs-CZ" b="1" dirty="0" err="1">
                <a:solidFill>
                  <a:srgbClr val="1B27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pvXchange</a:t>
            </a:r>
            <a:r>
              <a:rPr lang="cs-CZ" b="1" dirty="0">
                <a:solidFill>
                  <a:srgbClr val="1B27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GmbH</a:t>
            </a:r>
          </a:p>
          <a:p>
            <a:pPr algn="l">
              <a:spcBef>
                <a:spcPts val="1075"/>
              </a:spcBef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endParaRPr lang="cs-CZ" b="1" dirty="0">
              <a:solidFill>
                <a:srgbClr val="1B276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4447" indent="-444447" algn="l">
              <a:spcBef>
                <a:spcPts val="1075"/>
              </a:spcBef>
              <a:buFont typeface="Arial" pitchFamily="34" charset="0"/>
              <a:buChar char="•"/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r>
              <a:rPr lang="cs-CZ" b="1" dirty="0">
                <a:solidFill>
                  <a:srgbClr val="1B27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2010 – současnost: analytik, provozovatel webu </a:t>
            </a:r>
            <a:r>
              <a:rPr lang="cs-CZ" b="1" dirty="0">
                <a:solidFill>
                  <a:srgbClr val="1B2764"/>
                </a:solid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www.solarninovinky.cz</a:t>
            </a:r>
            <a:br>
              <a:rPr lang="cs-CZ" b="1" dirty="0">
                <a:solidFill>
                  <a:srgbClr val="1B2764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b="1" dirty="0">
              <a:solidFill>
                <a:srgbClr val="1B276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4447" indent="-444447" algn="l">
              <a:spcBef>
                <a:spcPts val="1075"/>
              </a:spcBef>
              <a:buFont typeface="Arial" pitchFamily="34" charset="0"/>
              <a:buChar char="•"/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r>
              <a:rPr lang="cs-CZ" b="1" dirty="0">
                <a:solidFill>
                  <a:srgbClr val="1B27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 – současnost: organizátor výstavy a konference Smart Energy </a:t>
            </a:r>
            <a:r>
              <a:rPr lang="cs-CZ" b="1" dirty="0" err="1">
                <a:solidFill>
                  <a:srgbClr val="1B27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Forum</a:t>
            </a:r>
            <a:r>
              <a:rPr lang="cs-CZ" b="1" dirty="0">
                <a:solidFill>
                  <a:srgbClr val="1B27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cs-CZ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www.SmartEnergyForum</a:t>
            </a:r>
            <a:r>
              <a:rPr lang="cs-CZ" b="1" dirty="0">
                <a:solidFill>
                  <a:srgbClr val="1B27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l">
              <a:spcBef>
                <a:spcPts val="1075"/>
              </a:spcBef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endParaRPr lang="cs-CZ" b="1" dirty="0">
              <a:solidFill>
                <a:srgbClr val="1B276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4447" indent="-444447" algn="l">
              <a:spcBef>
                <a:spcPts val="1075"/>
              </a:spcBef>
              <a:buFont typeface="Arial" pitchFamily="34" charset="0"/>
              <a:buChar char="•"/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r>
              <a:rPr lang="cs-CZ" sz="2000" b="1" dirty="0">
                <a:solidFill>
                  <a:srgbClr val="1B27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Poradenství – optimalizace výběru FV a bateriových komponentů</a:t>
            </a:r>
            <a:br>
              <a:rPr lang="cs-CZ" sz="2000" dirty="0">
                <a:solidFill>
                  <a:srgbClr val="1B2764"/>
                </a:solidFill>
                <a:latin typeface="Eurostile LT Std" pitchFamily="34" charset="0"/>
              </a:rPr>
            </a:br>
            <a:r>
              <a:rPr lang="cs-CZ" sz="2000" dirty="0">
                <a:solidFill>
                  <a:srgbClr val="1B2764"/>
                </a:solidFill>
                <a:latin typeface="Eurostile LT Std" pitchFamily="34" charset="0"/>
              </a:rPr>
              <a:t> </a:t>
            </a:r>
          </a:p>
          <a:p>
            <a:pPr algn="l">
              <a:spcBef>
                <a:spcPts val="1075"/>
              </a:spcBef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endParaRPr lang="cs-CZ" sz="2000" dirty="0">
              <a:solidFill>
                <a:srgbClr val="1B2764"/>
              </a:solidFill>
              <a:latin typeface="Eurostile LT Std" pitchFamily="34" charset="0"/>
            </a:endParaRPr>
          </a:p>
          <a:p>
            <a:pPr marL="444447" indent="-444447" algn="l">
              <a:spcBef>
                <a:spcPts val="1075"/>
              </a:spcBef>
              <a:buFont typeface="Arial" pitchFamily="34" charset="0"/>
              <a:buChar char="•"/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endParaRPr lang="cs-CZ" sz="2000" dirty="0">
              <a:solidFill>
                <a:srgbClr val="1B2764"/>
              </a:solidFill>
              <a:latin typeface="Eurostile LT Std" pitchFamily="34" charset="0"/>
            </a:endParaRPr>
          </a:p>
          <a:p>
            <a:pPr marL="444447" indent="-444447" algn="l">
              <a:spcBef>
                <a:spcPts val="1075"/>
              </a:spcBef>
              <a:buFont typeface="Arial" pitchFamily="34" charset="0"/>
              <a:buChar char="•"/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endParaRPr lang="cs-CZ" sz="2000" dirty="0">
              <a:solidFill>
                <a:srgbClr val="1B2764"/>
              </a:solidFill>
              <a:latin typeface="Eurostile LT Std" pitchFamily="34" charset="0"/>
            </a:endParaRPr>
          </a:p>
          <a:p>
            <a:pPr marL="444447" indent="-444447" algn="l">
              <a:spcBef>
                <a:spcPts val="1075"/>
              </a:spcBef>
              <a:buFont typeface="Arial" pitchFamily="34" charset="0"/>
              <a:buChar char="•"/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endParaRPr lang="cs-CZ" sz="2000" dirty="0">
              <a:solidFill>
                <a:srgbClr val="1B2764"/>
              </a:solidFill>
              <a:latin typeface="Eurostile LT Std" pitchFamily="34" charset="0"/>
            </a:endParaRPr>
          </a:p>
          <a:p>
            <a:pPr marL="444447" indent="-444447" algn="l">
              <a:spcBef>
                <a:spcPts val="1075"/>
              </a:spcBef>
              <a:buFont typeface="Arial" pitchFamily="34" charset="0"/>
              <a:buChar char="•"/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endParaRPr lang="cs-CZ" sz="2000" dirty="0">
              <a:solidFill>
                <a:srgbClr val="1B2764"/>
              </a:solidFill>
              <a:latin typeface="Eurostile LT Std" pitchFamily="34" charset="0"/>
            </a:endParaRPr>
          </a:p>
          <a:p>
            <a:pPr algn="l">
              <a:spcBef>
                <a:spcPts val="1075"/>
              </a:spcBef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br>
              <a:rPr lang="cs-CZ" sz="2000" dirty="0">
                <a:solidFill>
                  <a:srgbClr val="1B2764"/>
                </a:solidFill>
                <a:latin typeface="Eurostile LT Std" pitchFamily="34" charset="0"/>
              </a:rPr>
            </a:br>
            <a:endParaRPr lang="cs-CZ" sz="2000" dirty="0">
              <a:solidFill>
                <a:srgbClr val="1B2764"/>
              </a:solidFill>
              <a:latin typeface="Eurostile LT Std" pitchFamily="34" charset="0"/>
            </a:endParaRPr>
          </a:p>
          <a:p>
            <a:pPr algn="l">
              <a:spcBef>
                <a:spcPts val="1075"/>
              </a:spcBef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br>
              <a:rPr lang="cs-CZ" sz="2000" dirty="0">
                <a:solidFill>
                  <a:srgbClr val="1B2764"/>
                </a:solidFill>
                <a:latin typeface="Eurostile LT Std" pitchFamily="34" charset="0"/>
              </a:rPr>
            </a:br>
            <a:endParaRPr lang="cs-CZ" sz="2000" dirty="0">
              <a:solidFill>
                <a:srgbClr val="1B2764"/>
              </a:solidFill>
              <a:latin typeface="Eurostile LT Std" pitchFamily="34" charset="0"/>
            </a:endParaRPr>
          </a:p>
          <a:p>
            <a:pPr marL="444447" indent="-444447" algn="l">
              <a:spcBef>
                <a:spcPts val="1075"/>
              </a:spcBef>
              <a:buFont typeface="Arial" pitchFamily="34" charset="0"/>
              <a:buChar char="•"/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endParaRPr lang="cs-CZ" sz="1700" dirty="0">
              <a:solidFill>
                <a:srgbClr val="1B2764"/>
              </a:solidFill>
              <a:latin typeface="Eurostile LT Std" pitchFamily="34" charset="0"/>
            </a:endParaRPr>
          </a:p>
          <a:p>
            <a:pPr marL="444447" indent="-444447" algn="l">
              <a:spcBef>
                <a:spcPts val="1075"/>
              </a:spcBef>
              <a:buFont typeface="Arial" pitchFamily="34" charset="0"/>
              <a:buChar char="•"/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endParaRPr lang="en-US" sz="1700" dirty="0">
              <a:solidFill>
                <a:srgbClr val="1B2764"/>
              </a:solidFill>
              <a:latin typeface="Eurostile LT Std" pitchFamily="34" charset="0"/>
            </a:endParaRPr>
          </a:p>
          <a:p>
            <a:pPr marL="444447" indent="-444447" algn="l">
              <a:spcBef>
                <a:spcPts val="1075"/>
              </a:spcBef>
              <a:buFont typeface="Arial" pitchFamily="34" charset="0"/>
              <a:buChar char="•"/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endParaRPr lang="en-US" sz="1700" dirty="0">
              <a:solidFill>
                <a:srgbClr val="1B2764"/>
              </a:solidFill>
              <a:latin typeface="Eurostile LT Std" pitchFamily="34" charset="0"/>
            </a:endParaRPr>
          </a:p>
          <a:p>
            <a:pPr marL="444447" indent="-444447" algn="l">
              <a:spcBef>
                <a:spcPts val="1075"/>
              </a:spcBef>
              <a:buFont typeface="Arial" pitchFamily="34" charset="0"/>
              <a:buChar char="•"/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endParaRPr lang="en-US" sz="1900" dirty="0">
              <a:solidFill>
                <a:srgbClr val="000000"/>
              </a:solidFill>
              <a:latin typeface="R Frutiger Roman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0661" y="3383280"/>
            <a:ext cx="90678" cy="9144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0661" y="3383280"/>
            <a:ext cx="90678" cy="91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8988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2" name="AutoShape 12"/>
          <p:cNvSpPr>
            <a:spLocks noChangeArrowheads="1"/>
          </p:cNvSpPr>
          <p:nvPr/>
        </p:nvSpPr>
        <p:spPr bwMode="gray">
          <a:xfrm>
            <a:off x="3302001" y="2905126"/>
            <a:ext cx="620713" cy="58102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/>
            <a:r>
              <a:rPr kumimoji="1" lang="cs-CZ" altLang="ko-KR" sz="1800" b="1">
                <a:solidFill>
                  <a:schemeClr val="bg1"/>
                </a:solidFill>
              </a:rPr>
              <a:t>2</a:t>
            </a:r>
            <a:endParaRPr kumimoji="1" lang="en-US" altLang="ko-KR" sz="1800" b="1">
              <a:solidFill>
                <a:schemeClr val="bg1"/>
              </a:solidFill>
              <a:ea typeface="굴림" charset="-127"/>
            </a:endParaRPr>
          </a:p>
        </p:txBody>
      </p:sp>
      <p:sp>
        <p:nvSpPr>
          <p:cNvPr id="41020" name="AutoShape 60"/>
          <p:cNvSpPr>
            <a:spLocks noChangeArrowheads="1"/>
          </p:cNvSpPr>
          <p:nvPr/>
        </p:nvSpPr>
        <p:spPr bwMode="gray">
          <a:xfrm>
            <a:off x="3309938" y="3746501"/>
            <a:ext cx="620712" cy="58102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/>
            <a:r>
              <a:rPr kumimoji="1" lang="cs-CZ" altLang="ko-KR" sz="1800" b="1">
                <a:solidFill>
                  <a:schemeClr val="bg1"/>
                </a:solidFill>
              </a:rPr>
              <a:t>3</a:t>
            </a:r>
            <a:endParaRPr kumimoji="1" lang="en-US" altLang="ko-KR" sz="1800" b="1">
              <a:solidFill>
                <a:schemeClr val="bg1"/>
              </a:solidFill>
              <a:ea typeface="굴림" charset="-127"/>
            </a:endParaRPr>
          </a:p>
        </p:txBody>
      </p:sp>
      <p:sp>
        <p:nvSpPr>
          <p:cNvPr id="41023" name="AutoShape 63"/>
          <p:cNvSpPr>
            <a:spLocks noChangeArrowheads="1"/>
          </p:cNvSpPr>
          <p:nvPr/>
        </p:nvSpPr>
        <p:spPr bwMode="gray">
          <a:xfrm>
            <a:off x="3309938" y="4572001"/>
            <a:ext cx="620712" cy="58102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/>
            <a:r>
              <a:rPr kumimoji="1" lang="cs-CZ" altLang="ko-KR" sz="1800" b="1">
                <a:solidFill>
                  <a:schemeClr val="bg1"/>
                </a:solidFill>
              </a:rPr>
              <a:t>4</a:t>
            </a:r>
            <a:endParaRPr kumimoji="1" lang="en-US" altLang="ko-KR" sz="1800" b="1">
              <a:solidFill>
                <a:schemeClr val="bg1"/>
              </a:solidFill>
              <a:ea typeface="굴림" charset="-127"/>
            </a:endParaRPr>
          </a:p>
        </p:txBody>
      </p:sp>
      <p:sp>
        <p:nvSpPr>
          <p:cNvPr id="41026" name="AutoShape 66"/>
          <p:cNvSpPr>
            <a:spLocks noChangeArrowheads="1"/>
          </p:cNvSpPr>
          <p:nvPr/>
        </p:nvSpPr>
        <p:spPr bwMode="gray">
          <a:xfrm>
            <a:off x="3309938" y="5400676"/>
            <a:ext cx="620712" cy="58102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/>
            <a:r>
              <a:rPr kumimoji="1" lang="cs-CZ" altLang="ko-KR" sz="1800" b="1">
                <a:solidFill>
                  <a:schemeClr val="bg1"/>
                </a:solidFill>
              </a:rPr>
              <a:t>5</a:t>
            </a:r>
            <a:endParaRPr kumimoji="1" lang="en-US" altLang="ko-KR" sz="1800" b="1">
              <a:solidFill>
                <a:schemeClr val="bg1"/>
              </a:solidFill>
              <a:ea typeface="굴림" charset="-127"/>
            </a:endParaRPr>
          </a:p>
        </p:txBody>
      </p:sp>
      <p:sp>
        <p:nvSpPr>
          <p:cNvPr id="23" name="Rectangle 13"/>
          <p:cNvSpPr>
            <a:spLocks noChangeArrowheads="1"/>
          </p:cNvSpPr>
          <p:nvPr/>
        </p:nvSpPr>
        <p:spPr bwMode="auto">
          <a:xfrm>
            <a:off x="2423592" y="2924945"/>
            <a:ext cx="7560840" cy="45719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cs-CZ" sz="100" baseline="-25000"/>
          </a:p>
        </p:txBody>
      </p:sp>
      <p:sp>
        <p:nvSpPr>
          <p:cNvPr id="24" name="Oval 8"/>
          <p:cNvSpPr>
            <a:spLocks noChangeArrowheads="1"/>
          </p:cNvSpPr>
          <p:nvPr/>
        </p:nvSpPr>
        <p:spPr bwMode="auto">
          <a:xfrm>
            <a:off x="1919537" y="2492897"/>
            <a:ext cx="517525" cy="517525"/>
          </a:xfrm>
          <a:prstGeom prst="ellipse">
            <a:avLst/>
          </a:prstGeom>
          <a:solidFill>
            <a:schemeClr val="bg2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cs-CZ">
              <a:solidFill>
                <a:srgbClr val="FFFF00"/>
              </a:solidFill>
            </a:endParaRPr>
          </a:p>
        </p:txBody>
      </p:sp>
      <p:sp>
        <p:nvSpPr>
          <p:cNvPr id="29" name="Oval 9"/>
          <p:cNvSpPr>
            <a:spLocks noChangeArrowheads="1"/>
          </p:cNvSpPr>
          <p:nvPr/>
        </p:nvSpPr>
        <p:spPr bwMode="auto">
          <a:xfrm flipH="1">
            <a:off x="1991545" y="2492896"/>
            <a:ext cx="404813" cy="288032"/>
          </a:xfrm>
          <a:prstGeom prst="ellipse">
            <a:avLst/>
          </a:prstGeom>
          <a:gradFill rotWithShape="1">
            <a:gsLst>
              <a:gs pos="0">
                <a:schemeClr val="bg2">
                  <a:gamma/>
                  <a:tint val="0"/>
                  <a:invGamma/>
                </a:schemeClr>
              </a:gs>
              <a:gs pos="100000">
                <a:schemeClr val="bg2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/>
            <a:r>
              <a:rPr kumimoji="1" lang="cs-CZ" altLang="ko-KR" sz="2000" b="1" dirty="0">
                <a:solidFill>
                  <a:schemeClr val="bg1"/>
                </a:solidFill>
                <a:ea typeface="굴림" charset="-127"/>
              </a:rPr>
              <a:t>2</a:t>
            </a:r>
            <a:endParaRPr kumimoji="1" lang="en-US" altLang="ko-KR" sz="2000" b="1" dirty="0">
              <a:solidFill>
                <a:schemeClr val="bg1"/>
              </a:solidFill>
              <a:ea typeface="굴림" charset="-127"/>
            </a:endParaRPr>
          </a:p>
        </p:txBody>
      </p:sp>
      <p:pic>
        <p:nvPicPr>
          <p:cNvPr id="30" name="Picture 2" descr="Solární Novinky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08597" y="1"/>
            <a:ext cx="2390775" cy="800101"/>
          </a:xfrm>
          <a:prstGeom prst="rect">
            <a:avLst/>
          </a:prstGeom>
          <a:noFill/>
        </p:spPr>
      </p:pic>
      <p:sp>
        <p:nvSpPr>
          <p:cNvPr id="13" name="AutoShape 14"/>
          <p:cNvSpPr>
            <a:spLocks noChangeArrowheads="1"/>
          </p:cNvSpPr>
          <p:nvPr/>
        </p:nvSpPr>
        <p:spPr bwMode="gray">
          <a:xfrm>
            <a:off x="2639616" y="2204865"/>
            <a:ext cx="4876800" cy="633413"/>
          </a:xfrm>
          <a:prstGeom prst="roundRect">
            <a:avLst>
              <a:gd name="adj" fmla="val 0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l" latinLnBrk="1"/>
            <a:r>
              <a:rPr kumimoji="1" lang="cs-CZ" altLang="ko-KR" sz="2800" b="1" dirty="0">
                <a:ea typeface="굴림" charset="-127"/>
              </a:rPr>
              <a:t>Vývoj trhu akumulace energie AE</a:t>
            </a:r>
            <a:endParaRPr kumimoji="1" lang="en-US" altLang="ko-KR" sz="2800" b="1" dirty="0">
              <a:ea typeface="굴림" charset="-127"/>
            </a:endParaRP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1674788" y="3338596"/>
            <a:ext cx="8534400" cy="42520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9990" tIns="46794" rIns="89990" bIns="46794">
            <a:spAutoFit/>
          </a:bodyPr>
          <a:lstStyle/>
          <a:p>
            <a:pPr marL="444447" indent="-444447" algn="l">
              <a:spcBef>
                <a:spcPts val="1075"/>
              </a:spcBef>
              <a:buFont typeface="Arial" pitchFamily="34" charset="0"/>
              <a:buChar char="•"/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r>
              <a:rPr lang="cs-CZ" altLang="ko-KR" b="1" dirty="0">
                <a:solidFill>
                  <a:srgbClr val="1B2764"/>
                </a:solidFill>
                <a:latin typeface="Eurostile LT Std" pitchFamily="34" charset="0"/>
              </a:rPr>
              <a:t>Světový trh AE</a:t>
            </a:r>
            <a:endParaRPr lang="en-US" altLang="ko-KR" b="1" dirty="0">
              <a:solidFill>
                <a:srgbClr val="1B2764"/>
              </a:solidFill>
              <a:latin typeface="Eurostile LT Std" pitchFamily="34" charset="0"/>
            </a:endParaRPr>
          </a:p>
          <a:p>
            <a:pPr marL="444447" indent="-444447" algn="l">
              <a:spcBef>
                <a:spcPts val="1075"/>
              </a:spcBef>
              <a:buFont typeface="Arial" pitchFamily="34" charset="0"/>
              <a:buChar char="•"/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r>
              <a:rPr lang="cs-CZ" b="1" dirty="0">
                <a:solidFill>
                  <a:srgbClr val="1B2764"/>
                </a:solidFill>
                <a:latin typeface="Eurostile LT Std" pitchFamily="34" charset="0"/>
              </a:rPr>
              <a:t>Trh </a:t>
            </a:r>
            <a:r>
              <a:rPr lang="cs-CZ" b="1" dirty="0" err="1">
                <a:solidFill>
                  <a:srgbClr val="1B2764"/>
                </a:solidFill>
                <a:latin typeface="Eurostile LT Std" pitchFamily="34" charset="0"/>
              </a:rPr>
              <a:t>litihových</a:t>
            </a:r>
            <a:r>
              <a:rPr lang="cs-CZ" b="1" dirty="0">
                <a:solidFill>
                  <a:srgbClr val="1B2764"/>
                </a:solidFill>
                <a:latin typeface="Eurostile LT Std" pitchFamily="34" charset="0"/>
              </a:rPr>
              <a:t> baterií (LIB) </a:t>
            </a:r>
            <a:r>
              <a:rPr lang="cs-CZ" b="1" dirty="0" err="1">
                <a:solidFill>
                  <a:srgbClr val="1B2764"/>
                </a:solidFill>
                <a:latin typeface="Eurostile LT Std" pitchFamily="34" charset="0"/>
              </a:rPr>
              <a:t>ejperspektivnější</a:t>
            </a:r>
            <a:r>
              <a:rPr lang="cs-CZ" b="1" dirty="0">
                <a:solidFill>
                  <a:srgbClr val="1B2764"/>
                </a:solidFill>
                <a:latin typeface="Eurostile LT Std" pitchFamily="34" charset="0"/>
              </a:rPr>
              <a:t> technologie do roku 2030</a:t>
            </a:r>
          </a:p>
          <a:p>
            <a:pPr marL="444447" indent="-444447" algn="l">
              <a:spcBef>
                <a:spcPts val="1075"/>
              </a:spcBef>
              <a:buFont typeface="Arial" pitchFamily="34" charset="0"/>
              <a:buChar char="•"/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r>
              <a:rPr lang="cs-CZ" b="1" dirty="0">
                <a:solidFill>
                  <a:srgbClr val="1B2764"/>
                </a:solidFill>
                <a:latin typeface="Eurostile LT Std" pitchFamily="34" charset="0"/>
              </a:rPr>
              <a:t>Predikce vývoj trhu</a:t>
            </a:r>
            <a:br>
              <a:rPr lang="cs-CZ" sz="2000" b="1" dirty="0">
                <a:solidFill>
                  <a:srgbClr val="1B2764"/>
                </a:solidFill>
                <a:latin typeface="Eurostile LT Std" pitchFamily="34" charset="0"/>
              </a:rPr>
            </a:br>
            <a:endParaRPr lang="cs-CZ" sz="2000" b="1" dirty="0">
              <a:solidFill>
                <a:srgbClr val="1B2764"/>
              </a:solidFill>
              <a:latin typeface="Eurostile LT Std" pitchFamily="34" charset="0"/>
            </a:endParaRPr>
          </a:p>
          <a:p>
            <a:pPr algn="l">
              <a:spcBef>
                <a:spcPts val="1075"/>
              </a:spcBef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br>
              <a:rPr lang="cs-CZ" sz="2000" b="1" dirty="0">
                <a:solidFill>
                  <a:srgbClr val="1B2764"/>
                </a:solidFill>
                <a:latin typeface="Eurostile LT Std" pitchFamily="34" charset="0"/>
              </a:rPr>
            </a:br>
            <a:endParaRPr lang="cs-CZ" sz="2000" b="1" dirty="0">
              <a:solidFill>
                <a:srgbClr val="1B2764"/>
              </a:solidFill>
              <a:latin typeface="Eurostile LT Std" pitchFamily="34" charset="0"/>
            </a:endParaRPr>
          </a:p>
          <a:p>
            <a:pPr algn="l">
              <a:spcBef>
                <a:spcPts val="1075"/>
              </a:spcBef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endParaRPr lang="cs-CZ" sz="2000" b="1" dirty="0">
              <a:solidFill>
                <a:srgbClr val="1B2764"/>
              </a:solidFill>
              <a:latin typeface="Eurostile LT Std" pitchFamily="34" charset="0"/>
            </a:endParaRPr>
          </a:p>
          <a:p>
            <a:pPr marL="444447" indent="-444447" algn="l">
              <a:spcBef>
                <a:spcPts val="1075"/>
              </a:spcBef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endParaRPr lang="cs-CZ" sz="2000" b="1" dirty="0">
              <a:solidFill>
                <a:srgbClr val="1B2764"/>
              </a:solidFill>
              <a:latin typeface="Eurostile LT Std" pitchFamily="34" charset="0"/>
            </a:endParaRPr>
          </a:p>
          <a:p>
            <a:pPr marL="444447" indent="-444447" algn="l">
              <a:spcBef>
                <a:spcPts val="1075"/>
              </a:spcBef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endParaRPr lang="cs-CZ" sz="1700" b="1" dirty="0">
              <a:solidFill>
                <a:srgbClr val="1B2764"/>
              </a:solidFill>
              <a:latin typeface="Eurostile LT Std" pitchFamily="34" charset="0"/>
            </a:endParaRPr>
          </a:p>
          <a:p>
            <a:pPr marL="444447" indent="-444447">
              <a:spcBef>
                <a:spcPts val="1075"/>
              </a:spcBef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endParaRPr lang="en-US" sz="1700" dirty="0">
              <a:solidFill>
                <a:srgbClr val="1B2764"/>
              </a:solidFill>
              <a:latin typeface="Eurostile LT S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50228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35" name="AutoShape 111"/>
          <p:cNvSpPr>
            <a:spLocks noChangeArrowheads="1"/>
          </p:cNvSpPr>
          <p:nvPr/>
        </p:nvSpPr>
        <p:spPr bwMode="gray">
          <a:xfrm>
            <a:off x="8191501" y="3524251"/>
            <a:ext cx="620713" cy="581025"/>
          </a:xfrm>
          <a:prstGeom prst="roundRect">
            <a:avLst>
              <a:gd name="adj" fmla="val 16667"/>
            </a:avLst>
          </a:prstGeom>
          <a:noFill/>
          <a:ln w="38100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/>
            <a:r>
              <a:rPr kumimoji="1" lang="uk-UA" altLang="ko-KR" sz="2800" b="1">
                <a:solidFill>
                  <a:schemeClr val="bg1"/>
                </a:solidFill>
              </a:rPr>
              <a:t>4</a:t>
            </a:r>
            <a:endParaRPr kumimoji="1" lang="en-US" altLang="ko-KR" sz="2800" b="1">
              <a:solidFill>
                <a:schemeClr val="bg1"/>
              </a:solidFill>
              <a:ea typeface="굴림" charset="-127"/>
            </a:endParaRPr>
          </a:p>
        </p:txBody>
      </p:sp>
      <p:sp>
        <p:nvSpPr>
          <p:cNvPr id="77988" name="AutoShape 164"/>
          <p:cNvSpPr>
            <a:spLocks noChangeArrowheads="1"/>
          </p:cNvSpPr>
          <p:nvPr/>
        </p:nvSpPr>
        <p:spPr bwMode="gray">
          <a:xfrm>
            <a:off x="1676400" y="228600"/>
            <a:ext cx="4495800" cy="685800"/>
          </a:xfrm>
          <a:prstGeom prst="roundRect">
            <a:avLst>
              <a:gd name="adj" fmla="val 0"/>
            </a:avLst>
          </a:prstGeom>
          <a:noFill/>
          <a:ln w="38100">
            <a:noFill/>
            <a:round/>
            <a:headEnd/>
            <a:tailEnd/>
          </a:ln>
          <a:effectLst>
            <a:outerShdw dist="17961" dir="2700000" algn="ctr" rotWithShape="0">
              <a:schemeClr val="hlink">
                <a:alpha val="50000"/>
              </a:schemeClr>
            </a:outerShdw>
          </a:effectLst>
        </p:spPr>
        <p:txBody>
          <a:bodyPr wrap="none" anchor="ctr"/>
          <a:lstStyle/>
          <a:p>
            <a:endParaRPr lang="en-US">
              <a:solidFill>
                <a:schemeClr val="bg1"/>
              </a:solidFill>
            </a:endParaRPr>
          </a:p>
        </p:txBody>
      </p:sp>
      <p:pic>
        <p:nvPicPr>
          <p:cNvPr id="131074" name="Picture 2" descr="Solární Novinky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33" y="0"/>
            <a:ext cx="2390775" cy="800101"/>
          </a:xfrm>
          <a:prstGeom prst="rect">
            <a:avLst/>
          </a:prstGeom>
          <a:noFill/>
        </p:spPr>
      </p:pic>
      <p:sp>
        <p:nvSpPr>
          <p:cNvPr id="14" name="AutoShape 122"/>
          <p:cNvSpPr>
            <a:spLocks noChangeArrowheads="1"/>
          </p:cNvSpPr>
          <p:nvPr/>
        </p:nvSpPr>
        <p:spPr bwMode="gray">
          <a:xfrm>
            <a:off x="1524000" y="1196752"/>
            <a:ext cx="6660232" cy="973832"/>
          </a:xfrm>
          <a:prstGeom prst="roundRect">
            <a:avLst>
              <a:gd name="adj" fmla="val 0"/>
            </a:avLst>
          </a:prstGeom>
          <a:noFill/>
          <a:ln w="38100">
            <a:noFill/>
            <a:round/>
            <a:headEnd/>
            <a:tailEnd/>
          </a:ln>
          <a:effectLst>
            <a:outerShdw dist="17961" dir="2700000" algn="ctr" rotWithShape="0">
              <a:schemeClr val="hlink">
                <a:alpha val="50000"/>
              </a:schemeClr>
            </a:outerShdw>
          </a:effectLst>
        </p:spPr>
        <p:txBody>
          <a:bodyPr wrap="none" anchor="ctr"/>
          <a:lstStyle/>
          <a:p>
            <a:pPr algn="l"/>
            <a:r>
              <a:rPr lang="cs-CZ" sz="4400" u="sng" dirty="0">
                <a:solidFill>
                  <a:schemeClr val="bg2">
                    <a:lumMod val="50000"/>
                  </a:schemeClr>
                </a:solidFill>
                <a:ea typeface="굴림" charset="-127"/>
              </a:rPr>
              <a:t>Pokles cen bateriových </a:t>
            </a:r>
            <a:r>
              <a:rPr lang="cs-CZ" sz="4400" u="sng" dirty="0" err="1">
                <a:solidFill>
                  <a:schemeClr val="bg2">
                    <a:lumMod val="50000"/>
                  </a:schemeClr>
                </a:solidFill>
                <a:ea typeface="굴림" charset="-127"/>
              </a:rPr>
              <a:t>packů</a:t>
            </a:r>
            <a:r>
              <a:rPr lang="cs-CZ" sz="4400" u="sng" dirty="0">
                <a:solidFill>
                  <a:schemeClr val="bg2">
                    <a:lumMod val="50000"/>
                  </a:schemeClr>
                </a:solidFill>
                <a:ea typeface="굴림" charset="-127"/>
              </a:rPr>
              <a:t> 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15" name="Text Box 10"/>
          <p:cNvSpPr txBox="1">
            <a:spLocks noChangeArrowheads="1"/>
          </p:cNvSpPr>
          <p:nvPr/>
        </p:nvSpPr>
        <p:spPr bwMode="auto">
          <a:xfrm>
            <a:off x="1877494" y="6446688"/>
            <a:ext cx="8496944" cy="1338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cs-CZ" sz="18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rostile LT Std" pitchFamily="34" charset="0"/>
              </a:rPr>
              <a:t>Zdroj dat: : AVICENNE ENERGY 2019</a:t>
            </a:r>
            <a:endParaRPr lang="de-DE" sz="18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urostile LT Std" pitchFamily="34" charset="0"/>
            </a:endParaRPr>
          </a:p>
          <a:p>
            <a:pPr algn="l" eaLnBrk="0" hangingPunct="0">
              <a:spcBef>
                <a:spcPct val="50000"/>
              </a:spcBef>
            </a:pPr>
            <a:endParaRPr lang="de-DE" sz="18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urostile LT Std" pitchFamily="34" charset="0"/>
            </a:endParaRPr>
          </a:p>
          <a:p>
            <a:pPr algn="l" eaLnBrk="0" hangingPunct="0">
              <a:spcBef>
                <a:spcPct val="50000"/>
              </a:spcBef>
            </a:pPr>
            <a:r>
              <a:rPr lang="cs-CZ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rostile LT Std" pitchFamily="34" charset="0"/>
              </a:rPr>
              <a:t> </a:t>
            </a:r>
            <a:endParaRPr lang="de-DE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urostile LT Std" pitchFamily="34" charset="0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9CB959C3-581C-48EA-ACB2-DE74D5889176}"/>
              </a:ext>
            </a:extLst>
          </p:cNvPr>
          <p:cNvSpPr txBox="1"/>
          <p:nvPr/>
        </p:nvSpPr>
        <p:spPr>
          <a:xfrm>
            <a:off x="2495600" y="56818"/>
            <a:ext cx="61206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1075"/>
              </a:spcBef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r>
              <a:rPr lang="cs-CZ" sz="4000" b="1" dirty="0">
                <a:solidFill>
                  <a:srgbClr val="FF0000"/>
                </a:solidFill>
                <a:latin typeface="Eurostile LT Std" pitchFamily="34" charset="0"/>
              </a:rPr>
              <a:t>Historický vývoj trhu AE ve světě akumulace energie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F14F4869-15DA-435D-B708-F8193A3E51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830306"/>
            <a:ext cx="12192000" cy="5616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2482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35" name="AutoShape 111"/>
          <p:cNvSpPr>
            <a:spLocks noChangeArrowheads="1"/>
          </p:cNvSpPr>
          <p:nvPr/>
        </p:nvSpPr>
        <p:spPr bwMode="gray">
          <a:xfrm>
            <a:off x="8191501" y="3524251"/>
            <a:ext cx="620713" cy="581025"/>
          </a:xfrm>
          <a:prstGeom prst="roundRect">
            <a:avLst>
              <a:gd name="adj" fmla="val 16667"/>
            </a:avLst>
          </a:prstGeom>
          <a:noFill/>
          <a:ln w="38100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/>
            <a:r>
              <a:rPr kumimoji="1" lang="uk-UA" altLang="ko-KR" sz="2800" b="1">
                <a:solidFill>
                  <a:schemeClr val="bg1"/>
                </a:solidFill>
              </a:rPr>
              <a:t>4</a:t>
            </a:r>
            <a:endParaRPr kumimoji="1" lang="en-US" altLang="ko-KR" sz="2800" b="1">
              <a:solidFill>
                <a:schemeClr val="bg1"/>
              </a:solidFill>
              <a:ea typeface="굴림" charset="-127"/>
            </a:endParaRPr>
          </a:p>
        </p:txBody>
      </p:sp>
      <p:sp>
        <p:nvSpPr>
          <p:cNvPr id="77988" name="AutoShape 164"/>
          <p:cNvSpPr>
            <a:spLocks noChangeArrowheads="1"/>
          </p:cNvSpPr>
          <p:nvPr/>
        </p:nvSpPr>
        <p:spPr bwMode="gray">
          <a:xfrm>
            <a:off x="1676400" y="228600"/>
            <a:ext cx="4495800" cy="685800"/>
          </a:xfrm>
          <a:prstGeom prst="roundRect">
            <a:avLst>
              <a:gd name="adj" fmla="val 0"/>
            </a:avLst>
          </a:prstGeom>
          <a:noFill/>
          <a:ln w="38100">
            <a:noFill/>
            <a:round/>
            <a:headEnd/>
            <a:tailEnd/>
          </a:ln>
          <a:effectLst>
            <a:outerShdw dist="17961" dir="2700000" algn="ctr" rotWithShape="0">
              <a:schemeClr val="hlink">
                <a:alpha val="50000"/>
              </a:schemeClr>
            </a:outerShdw>
          </a:effectLst>
        </p:spPr>
        <p:txBody>
          <a:bodyPr wrap="none" anchor="ctr"/>
          <a:lstStyle/>
          <a:p>
            <a:endParaRPr lang="en-US">
              <a:solidFill>
                <a:schemeClr val="bg1"/>
              </a:solidFill>
            </a:endParaRPr>
          </a:p>
        </p:txBody>
      </p:sp>
      <p:pic>
        <p:nvPicPr>
          <p:cNvPr id="131074" name="Picture 2" descr="Solární Novinky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33" y="0"/>
            <a:ext cx="2390775" cy="800101"/>
          </a:xfrm>
          <a:prstGeom prst="rect">
            <a:avLst/>
          </a:prstGeom>
          <a:noFill/>
        </p:spPr>
      </p:pic>
      <p:sp>
        <p:nvSpPr>
          <p:cNvPr id="14" name="AutoShape 122"/>
          <p:cNvSpPr>
            <a:spLocks noChangeArrowheads="1"/>
          </p:cNvSpPr>
          <p:nvPr/>
        </p:nvSpPr>
        <p:spPr bwMode="gray">
          <a:xfrm>
            <a:off x="1524000" y="1196752"/>
            <a:ext cx="6660232" cy="973832"/>
          </a:xfrm>
          <a:prstGeom prst="roundRect">
            <a:avLst>
              <a:gd name="adj" fmla="val 0"/>
            </a:avLst>
          </a:prstGeom>
          <a:noFill/>
          <a:ln w="38100">
            <a:noFill/>
            <a:round/>
            <a:headEnd/>
            <a:tailEnd/>
          </a:ln>
          <a:effectLst>
            <a:outerShdw dist="17961" dir="2700000" algn="ctr" rotWithShape="0">
              <a:schemeClr val="hlink">
                <a:alpha val="50000"/>
              </a:schemeClr>
            </a:outerShdw>
          </a:effectLst>
        </p:spPr>
        <p:txBody>
          <a:bodyPr wrap="none" anchor="ctr"/>
          <a:lstStyle/>
          <a:p>
            <a:pPr algn="l"/>
            <a:r>
              <a:rPr lang="cs-CZ" sz="4400" u="sng" dirty="0">
                <a:solidFill>
                  <a:schemeClr val="bg2">
                    <a:lumMod val="50000"/>
                  </a:schemeClr>
                </a:solidFill>
                <a:ea typeface="굴림" charset="-127"/>
              </a:rPr>
              <a:t>Pokles cen bateriových </a:t>
            </a:r>
            <a:r>
              <a:rPr lang="cs-CZ" sz="4400" u="sng" dirty="0" err="1">
                <a:solidFill>
                  <a:schemeClr val="bg2">
                    <a:lumMod val="50000"/>
                  </a:schemeClr>
                </a:solidFill>
                <a:ea typeface="굴림" charset="-127"/>
              </a:rPr>
              <a:t>packů</a:t>
            </a:r>
            <a:r>
              <a:rPr lang="cs-CZ" sz="4400" u="sng" dirty="0">
                <a:solidFill>
                  <a:schemeClr val="bg2">
                    <a:lumMod val="50000"/>
                  </a:schemeClr>
                </a:solidFill>
                <a:ea typeface="굴림" charset="-127"/>
              </a:rPr>
              <a:t> 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15" name="Text Box 10"/>
          <p:cNvSpPr txBox="1">
            <a:spLocks noChangeArrowheads="1"/>
          </p:cNvSpPr>
          <p:nvPr/>
        </p:nvSpPr>
        <p:spPr bwMode="auto">
          <a:xfrm>
            <a:off x="1877494" y="6446688"/>
            <a:ext cx="8496944" cy="1338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cs-CZ" sz="18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rostile LT Std" pitchFamily="34" charset="0"/>
              </a:rPr>
              <a:t>Zdroj dat: : AVICENNE ENERGY 2019</a:t>
            </a:r>
            <a:endParaRPr lang="de-DE" sz="18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urostile LT Std" pitchFamily="34" charset="0"/>
            </a:endParaRPr>
          </a:p>
          <a:p>
            <a:pPr algn="l" eaLnBrk="0" hangingPunct="0">
              <a:spcBef>
                <a:spcPct val="50000"/>
              </a:spcBef>
            </a:pPr>
            <a:endParaRPr lang="de-DE" sz="18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urostile LT Std" pitchFamily="34" charset="0"/>
            </a:endParaRPr>
          </a:p>
          <a:p>
            <a:pPr algn="l" eaLnBrk="0" hangingPunct="0">
              <a:spcBef>
                <a:spcPct val="50000"/>
              </a:spcBef>
            </a:pPr>
            <a:r>
              <a:rPr lang="cs-CZ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rostile LT Std" pitchFamily="34" charset="0"/>
              </a:rPr>
              <a:t> </a:t>
            </a:r>
            <a:endParaRPr lang="de-DE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urostile LT Std" pitchFamily="34" charset="0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9CB959C3-581C-48EA-ACB2-DE74D5889176}"/>
              </a:ext>
            </a:extLst>
          </p:cNvPr>
          <p:cNvSpPr txBox="1"/>
          <p:nvPr/>
        </p:nvSpPr>
        <p:spPr>
          <a:xfrm>
            <a:off x="2495600" y="56818"/>
            <a:ext cx="61206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1075"/>
              </a:spcBef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r>
              <a:rPr lang="cs-CZ" sz="4000" b="1" dirty="0">
                <a:solidFill>
                  <a:srgbClr val="FF0000"/>
                </a:solidFill>
                <a:latin typeface="Eurostile LT Std" pitchFamily="34" charset="0"/>
              </a:rPr>
              <a:t>Trh AE v roce 2018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FD4D773A-7597-4956-BBA0-DA0A324939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8112" y="1143000"/>
            <a:ext cx="11915775" cy="5195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7216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35" name="AutoShape 111"/>
          <p:cNvSpPr>
            <a:spLocks noChangeArrowheads="1"/>
          </p:cNvSpPr>
          <p:nvPr/>
        </p:nvSpPr>
        <p:spPr bwMode="gray">
          <a:xfrm>
            <a:off x="8191501" y="3524251"/>
            <a:ext cx="620713" cy="581025"/>
          </a:xfrm>
          <a:prstGeom prst="roundRect">
            <a:avLst>
              <a:gd name="adj" fmla="val 16667"/>
            </a:avLst>
          </a:prstGeom>
          <a:noFill/>
          <a:ln w="38100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/>
            <a:r>
              <a:rPr kumimoji="1" lang="uk-UA" altLang="ko-KR" sz="2800" b="1">
                <a:solidFill>
                  <a:schemeClr val="bg1"/>
                </a:solidFill>
              </a:rPr>
              <a:t>4</a:t>
            </a:r>
            <a:endParaRPr kumimoji="1" lang="en-US" altLang="ko-KR" sz="2800" b="1">
              <a:solidFill>
                <a:schemeClr val="bg1"/>
              </a:solidFill>
              <a:ea typeface="굴림" charset="-127"/>
            </a:endParaRPr>
          </a:p>
        </p:txBody>
      </p:sp>
      <p:sp>
        <p:nvSpPr>
          <p:cNvPr id="77988" name="AutoShape 164"/>
          <p:cNvSpPr>
            <a:spLocks noChangeArrowheads="1"/>
          </p:cNvSpPr>
          <p:nvPr/>
        </p:nvSpPr>
        <p:spPr bwMode="gray">
          <a:xfrm>
            <a:off x="1676400" y="228600"/>
            <a:ext cx="4495800" cy="685800"/>
          </a:xfrm>
          <a:prstGeom prst="roundRect">
            <a:avLst>
              <a:gd name="adj" fmla="val 0"/>
            </a:avLst>
          </a:prstGeom>
          <a:noFill/>
          <a:ln w="38100">
            <a:noFill/>
            <a:round/>
            <a:headEnd/>
            <a:tailEnd/>
          </a:ln>
          <a:effectLst>
            <a:outerShdw dist="17961" dir="2700000" algn="ctr" rotWithShape="0">
              <a:schemeClr val="hlink">
                <a:alpha val="50000"/>
              </a:schemeClr>
            </a:outerShdw>
          </a:effectLst>
        </p:spPr>
        <p:txBody>
          <a:bodyPr wrap="none" anchor="ctr"/>
          <a:lstStyle/>
          <a:p>
            <a:endParaRPr lang="en-US">
              <a:solidFill>
                <a:schemeClr val="bg1"/>
              </a:solidFill>
            </a:endParaRPr>
          </a:p>
        </p:txBody>
      </p:sp>
      <p:pic>
        <p:nvPicPr>
          <p:cNvPr id="131074" name="Picture 2" descr="Solární Novinky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33" y="0"/>
            <a:ext cx="2390775" cy="800101"/>
          </a:xfrm>
          <a:prstGeom prst="rect">
            <a:avLst/>
          </a:prstGeom>
          <a:noFill/>
        </p:spPr>
      </p:pic>
      <p:sp>
        <p:nvSpPr>
          <p:cNvPr id="14" name="AutoShape 122"/>
          <p:cNvSpPr>
            <a:spLocks noChangeArrowheads="1"/>
          </p:cNvSpPr>
          <p:nvPr/>
        </p:nvSpPr>
        <p:spPr bwMode="gray">
          <a:xfrm>
            <a:off x="1524000" y="1196752"/>
            <a:ext cx="6660232" cy="973832"/>
          </a:xfrm>
          <a:prstGeom prst="roundRect">
            <a:avLst>
              <a:gd name="adj" fmla="val 0"/>
            </a:avLst>
          </a:prstGeom>
          <a:noFill/>
          <a:ln w="38100">
            <a:noFill/>
            <a:round/>
            <a:headEnd/>
            <a:tailEnd/>
          </a:ln>
          <a:effectLst>
            <a:outerShdw dist="17961" dir="2700000" algn="ctr" rotWithShape="0">
              <a:schemeClr val="hlink">
                <a:alpha val="50000"/>
              </a:schemeClr>
            </a:outerShdw>
          </a:effectLst>
        </p:spPr>
        <p:txBody>
          <a:bodyPr wrap="none" anchor="ctr"/>
          <a:lstStyle/>
          <a:p>
            <a:pPr algn="l"/>
            <a:r>
              <a:rPr lang="cs-CZ" sz="4400" u="sng" dirty="0">
                <a:solidFill>
                  <a:schemeClr val="bg2">
                    <a:lumMod val="50000"/>
                  </a:schemeClr>
                </a:solidFill>
                <a:ea typeface="굴림" charset="-127"/>
              </a:rPr>
              <a:t>Pokles cen bateriových </a:t>
            </a:r>
            <a:r>
              <a:rPr lang="cs-CZ" sz="4400" u="sng" dirty="0" err="1">
                <a:solidFill>
                  <a:schemeClr val="bg2">
                    <a:lumMod val="50000"/>
                  </a:schemeClr>
                </a:solidFill>
                <a:ea typeface="굴림" charset="-127"/>
              </a:rPr>
              <a:t>packů</a:t>
            </a:r>
            <a:r>
              <a:rPr lang="cs-CZ" sz="4400" u="sng" dirty="0">
                <a:solidFill>
                  <a:schemeClr val="bg2">
                    <a:lumMod val="50000"/>
                  </a:schemeClr>
                </a:solidFill>
                <a:ea typeface="굴림" charset="-127"/>
              </a:rPr>
              <a:t> 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15" name="Text Box 10"/>
          <p:cNvSpPr txBox="1">
            <a:spLocks noChangeArrowheads="1"/>
          </p:cNvSpPr>
          <p:nvPr/>
        </p:nvSpPr>
        <p:spPr bwMode="auto">
          <a:xfrm>
            <a:off x="1877494" y="6446688"/>
            <a:ext cx="8496944" cy="1338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cs-CZ" sz="18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rostile LT Std" pitchFamily="34" charset="0"/>
              </a:rPr>
              <a:t>Zdroj dat: : AVICENNE ENERGY 2019</a:t>
            </a:r>
            <a:endParaRPr lang="de-DE" sz="18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urostile LT Std" pitchFamily="34" charset="0"/>
            </a:endParaRPr>
          </a:p>
          <a:p>
            <a:pPr algn="l" eaLnBrk="0" hangingPunct="0">
              <a:spcBef>
                <a:spcPct val="50000"/>
              </a:spcBef>
            </a:pPr>
            <a:endParaRPr lang="de-DE" sz="18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urostile LT Std" pitchFamily="34" charset="0"/>
            </a:endParaRPr>
          </a:p>
          <a:p>
            <a:pPr algn="l" eaLnBrk="0" hangingPunct="0">
              <a:spcBef>
                <a:spcPct val="50000"/>
              </a:spcBef>
            </a:pPr>
            <a:r>
              <a:rPr lang="cs-CZ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rostile LT Std" pitchFamily="34" charset="0"/>
              </a:rPr>
              <a:t> </a:t>
            </a:r>
            <a:endParaRPr lang="de-DE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urostile LT Std" pitchFamily="34" charset="0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9CB959C3-581C-48EA-ACB2-DE74D5889176}"/>
              </a:ext>
            </a:extLst>
          </p:cNvPr>
          <p:cNvSpPr txBox="1"/>
          <p:nvPr/>
        </p:nvSpPr>
        <p:spPr>
          <a:xfrm>
            <a:off x="2495600" y="56818"/>
            <a:ext cx="8020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1075"/>
              </a:spcBef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r>
              <a:rPr lang="cs-CZ" sz="4000" b="1" dirty="0">
                <a:solidFill>
                  <a:srgbClr val="FF0000"/>
                </a:solidFill>
                <a:latin typeface="Eurostile LT Std" pitchFamily="34" charset="0"/>
              </a:rPr>
              <a:t>Očekávaný vývoj trhu AE do roku 2030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36A3F3BE-122A-4444-94DA-8CA8DE5B28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165" y="800101"/>
            <a:ext cx="12015669" cy="5581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2646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2" name="AutoShape 12"/>
          <p:cNvSpPr>
            <a:spLocks noChangeArrowheads="1"/>
          </p:cNvSpPr>
          <p:nvPr/>
        </p:nvSpPr>
        <p:spPr bwMode="gray">
          <a:xfrm>
            <a:off x="3302001" y="2905126"/>
            <a:ext cx="620713" cy="58102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/>
            <a:r>
              <a:rPr kumimoji="1" lang="cs-CZ" altLang="ko-KR" sz="1800" b="1">
                <a:solidFill>
                  <a:schemeClr val="bg1"/>
                </a:solidFill>
              </a:rPr>
              <a:t>2</a:t>
            </a:r>
            <a:endParaRPr kumimoji="1" lang="en-US" altLang="ko-KR" sz="1800" b="1">
              <a:solidFill>
                <a:schemeClr val="bg1"/>
              </a:solidFill>
              <a:ea typeface="굴림" charset="-127"/>
            </a:endParaRPr>
          </a:p>
        </p:txBody>
      </p:sp>
      <p:sp>
        <p:nvSpPr>
          <p:cNvPr id="41020" name="AutoShape 60"/>
          <p:cNvSpPr>
            <a:spLocks noChangeArrowheads="1"/>
          </p:cNvSpPr>
          <p:nvPr/>
        </p:nvSpPr>
        <p:spPr bwMode="gray">
          <a:xfrm>
            <a:off x="3309938" y="3746501"/>
            <a:ext cx="620712" cy="58102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/>
            <a:r>
              <a:rPr kumimoji="1" lang="cs-CZ" altLang="ko-KR" sz="1800" b="1">
                <a:solidFill>
                  <a:schemeClr val="bg1"/>
                </a:solidFill>
              </a:rPr>
              <a:t>3</a:t>
            </a:r>
            <a:endParaRPr kumimoji="1" lang="en-US" altLang="ko-KR" sz="1800" b="1">
              <a:solidFill>
                <a:schemeClr val="bg1"/>
              </a:solidFill>
              <a:ea typeface="굴림" charset="-127"/>
            </a:endParaRPr>
          </a:p>
        </p:txBody>
      </p:sp>
      <p:sp>
        <p:nvSpPr>
          <p:cNvPr id="41023" name="AutoShape 63"/>
          <p:cNvSpPr>
            <a:spLocks noChangeArrowheads="1"/>
          </p:cNvSpPr>
          <p:nvPr/>
        </p:nvSpPr>
        <p:spPr bwMode="gray">
          <a:xfrm>
            <a:off x="3309938" y="4572001"/>
            <a:ext cx="620712" cy="58102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/>
            <a:r>
              <a:rPr kumimoji="1" lang="cs-CZ" altLang="ko-KR" sz="1800" b="1">
                <a:solidFill>
                  <a:schemeClr val="bg1"/>
                </a:solidFill>
              </a:rPr>
              <a:t>4</a:t>
            </a:r>
            <a:endParaRPr kumimoji="1" lang="en-US" altLang="ko-KR" sz="1800" b="1">
              <a:solidFill>
                <a:schemeClr val="bg1"/>
              </a:solidFill>
              <a:ea typeface="굴림" charset="-127"/>
            </a:endParaRPr>
          </a:p>
        </p:txBody>
      </p:sp>
      <p:sp>
        <p:nvSpPr>
          <p:cNvPr id="41026" name="AutoShape 66"/>
          <p:cNvSpPr>
            <a:spLocks noChangeArrowheads="1"/>
          </p:cNvSpPr>
          <p:nvPr/>
        </p:nvSpPr>
        <p:spPr bwMode="gray">
          <a:xfrm>
            <a:off x="3309938" y="5400676"/>
            <a:ext cx="620712" cy="58102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/>
            <a:r>
              <a:rPr kumimoji="1" lang="cs-CZ" altLang="ko-KR" sz="1800" b="1">
                <a:solidFill>
                  <a:schemeClr val="bg1"/>
                </a:solidFill>
              </a:rPr>
              <a:t>5</a:t>
            </a:r>
            <a:endParaRPr kumimoji="1" lang="en-US" altLang="ko-KR" sz="1800" b="1">
              <a:solidFill>
                <a:schemeClr val="bg1"/>
              </a:solidFill>
              <a:ea typeface="굴림" charset="-127"/>
            </a:endParaRPr>
          </a:p>
        </p:txBody>
      </p:sp>
      <p:sp>
        <p:nvSpPr>
          <p:cNvPr id="23" name="Rectangle 13"/>
          <p:cNvSpPr>
            <a:spLocks noChangeArrowheads="1"/>
          </p:cNvSpPr>
          <p:nvPr/>
        </p:nvSpPr>
        <p:spPr bwMode="auto">
          <a:xfrm>
            <a:off x="2423592" y="2924945"/>
            <a:ext cx="7560840" cy="45719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cs-CZ" sz="100" baseline="-25000"/>
          </a:p>
        </p:txBody>
      </p:sp>
      <p:sp>
        <p:nvSpPr>
          <p:cNvPr id="24" name="Oval 8"/>
          <p:cNvSpPr>
            <a:spLocks noChangeArrowheads="1"/>
          </p:cNvSpPr>
          <p:nvPr/>
        </p:nvSpPr>
        <p:spPr bwMode="auto">
          <a:xfrm>
            <a:off x="1919537" y="2492897"/>
            <a:ext cx="517525" cy="517525"/>
          </a:xfrm>
          <a:prstGeom prst="ellipse">
            <a:avLst/>
          </a:prstGeom>
          <a:solidFill>
            <a:schemeClr val="bg2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cs-CZ">
              <a:solidFill>
                <a:srgbClr val="FFFF00"/>
              </a:solidFill>
            </a:endParaRPr>
          </a:p>
        </p:txBody>
      </p:sp>
      <p:sp>
        <p:nvSpPr>
          <p:cNvPr id="29" name="Oval 9"/>
          <p:cNvSpPr>
            <a:spLocks noChangeArrowheads="1"/>
          </p:cNvSpPr>
          <p:nvPr/>
        </p:nvSpPr>
        <p:spPr bwMode="auto">
          <a:xfrm flipH="1">
            <a:off x="1991545" y="2492896"/>
            <a:ext cx="404813" cy="288032"/>
          </a:xfrm>
          <a:prstGeom prst="ellipse">
            <a:avLst/>
          </a:prstGeom>
          <a:gradFill rotWithShape="1">
            <a:gsLst>
              <a:gs pos="0">
                <a:schemeClr val="bg2">
                  <a:gamma/>
                  <a:tint val="0"/>
                  <a:invGamma/>
                </a:schemeClr>
              </a:gs>
              <a:gs pos="100000">
                <a:schemeClr val="bg2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/>
            <a:r>
              <a:rPr kumimoji="1" lang="cs-CZ" altLang="ko-KR" sz="2000" b="1" dirty="0">
                <a:solidFill>
                  <a:schemeClr val="bg1"/>
                </a:solidFill>
                <a:ea typeface="굴림" charset="-127"/>
              </a:rPr>
              <a:t>3</a:t>
            </a:r>
            <a:endParaRPr kumimoji="1" lang="en-US" altLang="ko-KR" sz="2000" b="1" dirty="0">
              <a:solidFill>
                <a:schemeClr val="bg1"/>
              </a:solidFill>
              <a:ea typeface="굴림" charset="-127"/>
            </a:endParaRPr>
          </a:p>
        </p:txBody>
      </p:sp>
      <p:pic>
        <p:nvPicPr>
          <p:cNvPr id="30" name="Picture 2" descr="Solární Novinky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08597" y="1"/>
            <a:ext cx="2390775" cy="800101"/>
          </a:xfrm>
          <a:prstGeom prst="rect">
            <a:avLst/>
          </a:prstGeom>
          <a:noFill/>
        </p:spPr>
      </p:pic>
      <p:sp>
        <p:nvSpPr>
          <p:cNvPr id="13" name="AutoShape 14"/>
          <p:cNvSpPr>
            <a:spLocks noChangeArrowheads="1"/>
          </p:cNvSpPr>
          <p:nvPr/>
        </p:nvSpPr>
        <p:spPr bwMode="gray">
          <a:xfrm>
            <a:off x="2639616" y="2204865"/>
            <a:ext cx="4876800" cy="633413"/>
          </a:xfrm>
          <a:prstGeom prst="roundRect">
            <a:avLst>
              <a:gd name="adj" fmla="val 0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l" latinLnBrk="1"/>
            <a:r>
              <a:rPr kumimoji="1" lang="cs-CZ" altLang="ko-KR" sz="2800" b="1" dirty="0">
                <a:ea typeface="굴림" charset="-127"/>
              </a:rPr>
              <a:t>Trendy, ceny a nejperspektivnější technologie </a:t>
            </a:r>
            <a:endParaRPr kumimoji="1" lang="en-US" altLang="ko-KR" sz="2800" b="1" dirty="0">
              <a:ea typeface="굴림" charset="-127"/>
            </a:endParaRP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2063552" y="3270326"/>
            <a:ext cx="8534400" cy="5457509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9990" tIns="46794" rIns="89990" bIns="46794">
            <a:spAutoFit/>
          </a:bodyPr>
          <a:lstStyle/>
          <a:p>
            <a:pPr marL="444447" indent="-444447" algn="l">
              <a:spcBef>
                <a:spcPts val="1075"/>
              </a:spcBef>
              <a:buFont typeface="Arial" pitchFamily="34" charset="0"/>
              <a:buChar char="•"/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endParaRPr lang="cs-CZ" altLang="ko-KR" sz="2000" b="1" dirty="0">
              <a:solidFill>
                <a:srgbClr val="1B2764"/>
              </a:solidFill>
              <a:latin typeface="Eurostile LT Std" pitchFamily="34" charset="0"/>
            </a:endParaRPr>
          </a:p>
          <a:p>
            <a:pPr marL="444447" indent="-444447" algn="l">
              <a:spcBef>
                <a:spcPts val="1075"/>
              </a:spcBef>
              <a:buFont typeface="Arial" pitchFamily="34" charset="0"/>
              <a:buChar char="•"/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r>
              <a:rPr lang="cs-CZ" b="1" dirty="0">
                <a:solidFill>
                  <a:srgbClr val="1B2764"/>
                </a:solidFill>
                <a:latin typeface="Eurostile LT Std" pitchFamily="34" charset="0"/>
              </a:rPr>
              <a:t>Hlavní trendy</a:t>
            </a:r>
          </a:p>
          <a:p>
            <a:pPr marL="444447" indent="-444447" algn="l">
              <a:spcBef>
                <a:spcPts val="1075"/>
              </a:spcBef>
              <a:buFont typeface="Arial" pitchFamily="34" charset="0"/>
              <a:buChar char="•"/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r>
              <a:rPr lang="cs-CZ" b="1" dirty="0">
                <a:solidFill>
                  <a:srgbClr val="1B2764"/>
                </a:solidFill>
                <a:latin typeface="Eurostile LT Std" pitchFamily="34" charset="0"/>
              </a:rPr>
              <a:t>Nejperspektivnější technologie</a:t>
            </a:r>
          </a:p>
          <a:p>
            <a:pPr marL="444447" indent="-444447" algn="l">
              <a:spcBef>
                <a:spcPts val="1075"/>
              </a:spcBef>
              <a:buFont typeface="Arial" pitchFamily="34" charset="0"/>
              <a:buChar char="•"/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r>
              <a:rPr lang="cs-CZ" b="1" dirty="0">
                <a:solidFill>
                  <a:srgbClr val="1B2764"/>
                </a:solidFill>
                <a:latin typeface="Eurostile LT Std" pitchFamily="34" charset="0"/>
              </a:rPr>
              <a:t>Vývoj cen</a:t>
            </a:r>
          </a:p>
          <a:p>
            <a:pPr algn="l">
              <a:spcBef>
                <a:spcPts val="1075"/>
              </a:spcBef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br>
              <a:rPr lang="cs-CZ" sz="2000" b="1" dirty="0">
                <a:solidFill>
                  <a:srgbClr val="1B2764"/>
                </a:solidFill>
                <a:latin typeface="Eurostile LT Std" pitchFamily="34" charset="0"/>
              </a:rPr>
            </a:br>
            <a:br>
              <a:rPr lang="cs-CZ" sz="2000" b="1" dirty="0">
                <a:solidFill>
                  <a:srgbClr val="1B2764"/>
                </a:solidFill>
                <a:latin typeface="Eurostile LT Std" pitchFamily="34" charset="0"/>
              </a:rPr>
            </a:br>
            <a:endParaRPr lang="cs-CZ" sz="2000" b="1" dirty="0">
              <a:solidFill>
                <a:srgbClr val="1B2764"/>
              </a:solidFill>
              <a:latin typeface="Eurostile LT Std" pitchFamily="34" charset="0"/>
            </a:endParaRPr>
          </a:p>
          <a:p>
            <a:pPr algn="l">
              <a:spcBef>
                <a:spcPts val="1075"/>
              </a:spcBef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br>
              <a:rPr lang="cs-CZ" sz="2000" b="1" dirty="0">
                <a:solidFill>
                  <a:srgbClr val="1B2764"/>
                </a:solidFill>
                <a:latin typeface="Eurostile LT Std" pitchFamily="34" charset="0"/>
              </a:rPr>
            </a:br>
            <a:endParaRPr lang="cs-CZ" sz="2000" b="1" dirty="0">
              <a:solidFill>
                <a:srgbClr val="1B2764"/>
              </a:solidFill>
              <a:latin typeface="Eurostile LT Std" pitchFamily="34" charset="0"/>
            </a:endParaRPr>
          </a:p>
          <a:p>
            <a:pPr algn="l">
              <a:spcBef>
                <a:spcPts val="1075"/>
              </a:spcBef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endParaRPr lang="cs-CZ" sz="2000" b="1" dirty="0">
              <a:solidFill>
                <a:srgbClr val="1B2764"/>
              </a:solidFill>
              <a:latin typeface="Eurostile LT Std" pitchFamily="34" charset="0"/>
            </a:endParaRPr>
          </a:p>
          <a:p>
            <a:pPr marL="444447" indent="-444447" algn="l">
              <a:spcBef>
                <a:spcPts val="1075"/>
              </a:spcBef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endParaRPr lang="cs-CZ" sz="2000" b="1" dirty="0">
              <a:solidFill>
                <a:srgbClr val="1B2764"/>
              </a:solidFill>
              <a:latin typeface="Eurostile LT Std" pitchFamily="34" charset="0"/>
            </a:endParaRPr>
          </a:p>
          <a:p>
            <a:pPr marL="444447" indent="-444447" algn="l">
              <a:spcBef>
                <a:spcPts val="1075"/>
              </a:spcBef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endParaRPr lang="cs-CZ" sz="1700" b="1" dirty="0">
              <a:solidFill>
                <a:srgbClr val="1B2764"/>
              </a:solidFill>
              <a:latin typeface="Eurostile LT Std" pitchFamily="34" charset="0"/>
            </a:endParaRPr>
          </a:p>
          <a:p>
            <a:pPr marL="444447" indent="-444447">
              <a:spcBef>
                <a:spcPts val="1075"/>
              </a:spcBef>
              <a:tabLst>
                <a:tab pos="444447" algn="l"/>
                <a:tab pos="892068" algn="l"/>
                <a:tab pos="1341277" algn="l"/>
                <a:tab pos="1790487" algn="l"/>
                <a:tab pos="2239696" algn="l"/>
                <a:tab pos="2688907" algn="l"/>
                <a:tab pos="3138114" algn="l"/>
                <a:tab pos="3587323" algn="l"/>
                <a:tab pos="4036532" algn="l"/>
                <a:tab pos="4485742" algn="l"/>
                <a:tab pos="4934951" algn="l"/>
                <a:tab pos="5384160" algn="l"/>
                <a:tab pos="5833369" algn="l"/>
                <a:tab pos="6282577" algn="l"/>
                <a:tab pos="6731786" algn="l"/>
                <a:tab pos="7180995" algn="l"/>
                <a:tab pos="7630206" algn="l"/>
                <a:tab pos="8079413" algn="l"/>
                <a:tab pos="8528622" algn="l"/>
                <a:tab pos="8977833" algn="l"/>
                <a:tab pos="9427041" algn="l"/>
              </a:tabLst>
            </a:pPr>
            <a:endParaRPr lang="en-US" sz="1700" dirty="0">
              <a:solidFill>
                <a:srgbClr val="1B2764"/>
              </a:solidFill>
              <a:latin typeface="Eurostile LT S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5026389"/>
      </p:ext>
    </p:extLst>
  </p:cSld>
  <p:clrMapOvr>
    <a:masterClrMapping/>
  </p:clrMapOvr>
</p:sld>
</file>

<file path=ppt/theme/theme1.xml><?xml version="1.0" encoding="utf-8"?>
<a:theme xmlns:a="http://schemas.openxmlformats.org/drawingml/2006/main" name="powerpoint-template-24">
  <a:themeElements>
    <a:clrScheme name="powerpoint-template-24 7">
      <a:dk1>
        <a:srgbClr val="4D4D4D"/>
      </a:dk1>
      <a:lt1>
        <a:srgbClr val="FFFFFF"/>
      </a:lt1>
      <a:dk2>
        <a:srgbClr val="4D4D4D"/>
      </a:dk2>
      <a:lt2>
        <a:srgbClr val="116DE4"/>
      </a:lt2>
      <a:accent1>
        <a:srgbClr val="235CAF"/>
      </a:accent1>
      <a:accent2>
        <a:srgbClr val="54A1EE"/>
      </a:accent2>
      <a:accent3>
        <a:srgbClr val="FFFFFF"/>
      </a:accent3>
      <a:accent4>
        <a:srgbClr val="404040"/>
      </a:accent4>
      <a:accent5>
        <a:srgbClr val="ACB5D4"/>
      </a:accent5>
      <a:accent6>
        <a:srgbClr val="4B91D8"/>
      </a:accent6>
      <a:hlink>
        <a:srgbClr val="1391EF"/>
      </a:hlink>
      <a:folHlink>
        <a:srgbClr val="DDDDDD"/>
      </a:folHlink>
    </a:clrScheme>
    <a:fontScheme name="powerpoint-template-24">
      <a:majorFont>
        <a:latin typeface="Microsoft Sans Serif"/>
        <a:ea typeface=""/>
        <a:cs typeface=""/>
      </a:majorFont>
      <a:minorFont>
        <a:latin typeface="Microsoft Sans Serif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owerpoint-template-24 1">
        <a:dk1>
          <a:srgbClr val="4D4D4D"/>
        </a:dk1>
        <a:lt1>
          <a:srgbClr val="FFFFFF"/>
        </a:lt1>
        <a:dk2>
          <a:srgbClr val="4D4D4D"/>
        </a:dk2>
        <a:lt2>
          <a:srgbClr val="0C209B"/>
        </a:lt2>
        <a:accent1>
          <a:srgbClr val="2167BF"/>
        </a:accent1>
        <a:accent2>
          <a:srgbClr val="C60C0D"/>
        </a:accent2>
        <a:accent3>
          <a:srgbClr val="FFFFFF"/>
        </a:accent3>
        <a:accent4>
          <a:srgbClr val="404040"/>
        </a:accent4>
        <a:accent5>
          <a:srgbClr val="ABB8DC"/>
        </a:accent5>
        <a:accent6>
          <a:srgbClr val="B30A0B"/>
        </a:accent6>
        <a:hlink>
          <a:srgbClr val="4793C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2">
        <a:dk1>
          <a:srgbClr val="4D4D4D"/>
        </a:dk1>
        <a:lt1>
          <a:srgbClr val="FFFFFF"/>
        </a:lt1>
        <a:dk2>
          <a:srgbClr val="4D4D4D"/>
        </a:dk2>
        <a:lt2>
          <a:srgbClr val="CC0000"/>
        </a:lt2>
        <a:accent1>
          <a:srgbClr val="FF9933"/>
        </a:accent1>
        <a:accent2>
          <a:srgbClr val="0099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008A00"/>
        </a:accent6>
        <a:hlink>
          <a:srgbClr val="3366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3">
        <a:dk1>
          <a:srgbClr val="4D4D4D"/>
        </a:dk1>
        <a:lt1>
          <a:srgbClr val="FFFFFF"/>
        </a:lt1>
        <a:dk2>
          <a:srgbClr val="4D4D4D"/>
        </a:dk2>
        <a:lt2>
          <a:srgbClr val="0E0F83"/>
        </a:lt2>
        <a:accent1>
          <a:srgbClr val="4049D2"/>
        </a:accent1>
        <a:accent2>
          <a:srgbClr val="494FD9"/>
        </a:accent2>
        <a:accent3>
          <a:srgbClr val="FFFFFF"/>
        </a:accent3>
        <a:accent4>
          <a:srgbClr val="404040"/>
        </a:accent4>
        <a:accent5>
          <a:srgbClr val="AFB1E5"/>
        </a:accent5>
        <a:accent6>
          <a:srgbClr val="4147C4"/>
        </a:accent6>
        <a:hlink>
          <a:srgbClr val="757DD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4">
        <a:dk1>
          <a:srgbClr val="4D4D4D"/>
        </a:dk1>
        <a:lt1>
          <a:srgbClr val="FFFFFF"/>
        </a:lt1>
        <a:dk2>
          <a:srgbClr val="4D4D4D"/>
        </a:dk2>
        <a:lt2>
          <a:srgbClr val="4B8ACD"/>
        </a:lt2>
        <a:accent1>
          <a:srgbClr val="5C98C2"/>
        </a:accent1>
        <a:accent2>
          <a:srgbClr val="93BAD6"/>
        </a:accent2>
        <a:accent3>
          <a:srgbClr val="FFFFFF"/>
        </a:accent3>
        <a:accent4>
          <a:srgbClr val="404040"/>
        </a:accent4>
        <a:accent5>
          <a:srgbClr val="B5CADD"/>
        </a:accent5>
        <a:accent6>
          <a:srgbClr val="85A8C2"/>
        </a:accent6>
        <a:hlink>
          <a:srgbClr val="AECDE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5">
        <a:dk1>
          <a:srgbClr val="4D4D4D"/>
        </a:dk1>
        <a:lt1>
          <a:srgbClr val="FFFFFF"/>
        </a:lt1>
        <a:dk2>
          <a:srgbClr val="4D4D4D"/>
        </a:dk2>
        <a:lt2>
          <a:srgbClr val="114682"/>
        </a:lt2>
        <a:accent1>
          <a:srgbClr val="295B99"/>
        </a:accent1>
        <a:accent2>
          <a:srgbClr val="406DA6"/>
        </a:accent2>
        <a:accent3>
          <a:srgbClr val="FFFFFF"/>
        </a:accent3>
        <a:accent4>
          <a:srgbClr val="404040"/>
        </a:accent4>
        <a:accent5>
          <a:srgbClr val="ACB5CA"/>
        </a:accent5>
        <a:accent6>
          <a:srgbClr val="396296"/>
        </a:accent6>
        <a:hlink>
          <a:srgbClr val="5F84B5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6">
        <a:dk1>
          <a:srgbClr val="4D4D4D"/>
        </a:dk1>
        <a:lt1>
          <a:srgbClr val="FFFFFF"/>
        </a:lt1>
        <a:dk2>
          <a:srgbClr val="4D4D4D"/>
        </a:dk2>
        <a:lt2>
          <a:srgbClr val="1984CC"/>
        </a:lt2>
        <a:accent1>
          <a:srgbClr val="0960AF"/>
        </a:accent1>
        <a:accent2>
          <a:srgbClr val="05438C"/>
        </a:accent2>
        <a:accent3>
          <a:srgbClr val="FFFFFF"/>
        </a:accent3>
        <a:accent4>
          <a:srgbClr val="404040"/>
        </a:accent4>
        <a:accent5>
          <a:srgbClr val="AAB6D4"/>
        </a:accent5>
        <a:accent6>
          <a:srgbClr val="043C7E"/>
        </a:accent6>
        <a:hlink>
          <a:srgbClr val="023069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7">
        <a:dk1>
          <a:srgbClr val="4D4D4D"/>
        </a:dk1>
        <a:lt1>
          <a:srgbClr val="FFFFFF"/>
        </a:lt1>
        <a:dk2>
          <a:srgbClr val="4D4D4D"/>
        </a:dk2>
        <a:lt2>
          <a:srgbClr val="116DE4"/>
        </a:lt2>
        <a:accent1>
          <a:srgbClr val="235CAF"/>
        </a:accent1>
        <a:accent2>
          <a:srgbClr val="54A1EE"/>
        </a:accent2>
        <a:accent3>
          <a:srgbClr val="FFFFFF"/>
        </a:accent3>
        <a:accent4>
          <a:srgbClr val="404040"/>
        </a:accent4>
        <a:accent5>
          <a:srgbClr val="ACB5D4"/>
        </a:accent5>
        <a:accent6>
          <a:srgbClr val="4B91D8"/>
        </a:accent6>
        <a:hlink>
          <a:srgbClr val="1391E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powerpoint-template-24</Template>
  <TotalTime>5923</TotalTime>
  <Words>835</Words>
  <Application>Microsoft Office PowerPoint</Application>
  <PresentationFormat>Širokoúhlá obrazovka</PresentationFormat>
  <Paragraphs>264</Paragraphs>
  <Slides>27</Slides>
  <Notes>27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27</vt:i4>
      </vt:variant>
    </vt:vector>
  </HeadingPairs>
  <TitlesOfParts>
    <vt:vector size="32" baseType="lpstr">
      <vt:lpstr>Arial</vt:lpstr>
      <vt:lpstr>Eurostile LT Std</vt:lpstr>
      <vt:lpstr>Microsoft Sans Serif</vt:lpstr>
      <vt:lpstr>R Frutiger Roman</vt:lpstr>
      <vt:lpstr>powerpoint-template-24</vt:lpstr>
      <vt:lpstr>   Hlavní trendy a dotace pro systémy skladování energie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Ing. Jaroslav Dorda</dc:creator>
  <cp:lastModifiedBy>Jaroslav Dorda</cp:lastModifiedBy>
  <cp:revision>450</cp:revision>
  <cp:lastPrinted>2016-01-17T16:03:45Z</cp:lastPrinted>
  <dcterms:created xsi:type="dcterms:W3CDTF">2010-11-19T10:40:06Z</dcterms:created>
  <dcterms:modified xsi:type="dcterms:W3CDTF">2019-05-22T12:37:53Z</dcterms:modified>
</cp:coreProperties>
</file>